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9" r:id="rId3"/>
    <p:sldId id="261" r:id="rId4"/>
    <p:sldId id="287" r:id="rId5"/>
    <p:sldId id="288" r:id="rId6"/>
    <p:sldId id="262" r:id="rId7"/>
    <p:sldId id="264" r:id="rId8"/>
    <p:sldId id="277" r:id="rId9"/>
    <p:sldId id="265" r:id="rId10"/>
    <p:sldId id="278" r:id="rId11"/>
    <p:sldId id="282" r:id="rId12"/>
    <p:sldId id="284" r:id="rId13"/>
    <p:sldId id="285" r:id="rId14"/>
    <p:sldId id="286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5" r:id="rId23"/>
    <p:sldId id="257" r:id="rId24"/>
    <p:sldId id="289" r:id="rId25"/>
    <p:sldId id="291" r:id="rId26"/>
    <p:sldId id="292" r:id="rId27"/>
    <p:sldId id="293" r:id="rId28"/>
    <p:sldId id="274" r:id="rId29"/>
    <p:sldId id="258" r:id="rId30"/>
    <p:sldId id="294" r:id="rId31"/>
    <p:sldId id="296" r:id="rId32"/>
    <p:sldId id="297" r:id="rId33"/>
    <p:sldId id="324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5" r:id="rId49"/>
    <p:sldId id="312" r:id="rId50"/>
    <p:sldId id="313" r:id="rId51"/>
    <p:sldId id="314" r:id="rId52"/>
    <p:sldId id="316" r:id="rId53"/>
    <p:sldId id="319" r:id="rId54"/>
    <p:sldId id="320" r:id="rId55"/>
    <p:sldId id="323" r:id="rId56"/>
    <p:sldId id="325" r:id="rId57"/>
    <p:sldId id="326" r:id="rId58"/>
    <p:sldId id="327" r:id="rId59"/>
    <p:sldId id="328" r:id="rId60"/>
    <p:sldId id="329" r:id="rId61"/>
    <p:sldId id="330" r:id="rId62"/>
    <p:sldId id="332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521B7D6E-F069-4DA4-BC16-75815A899C62}">
          <p14:sldIdLst>
            <p14:sldId id="256"/>
            <p14:sldId id="259"/>
            <p14:sldId id="261"/>
            <p14:sldId id="287"/>
            <p14:sldId id="288"/>
            <p14:sldId id="262"/>
            <p14:sldId id="264"/>
            <p14:sldId id="277"/>
            <p14:sldId id="265"/>
            <p14:sldId id="278"/>
            <p14:sldId id="282"/>
            <p14:sldId id="284"/>
            <p14:sldId id="285"/>
            <p14:sldId id="286"/>
            <p14:sldId id="266"/>
          </p14:sldIdLst>
        </p14:section>
        <p14:section name="Documentation" id="{E2B95389-5B61-4991-90B4-E7262A9C2268}">
          <p14:sldIdLst>
            <p14:sldId id="267"/>
            <p14:sldId id="268"/>
            <p14:sldId id="269"/>
            <p14:sldId id="270"/>
            <p14:sldId id="271"/>
            <p14:sldId id="272"/>
            <p14:sldId id="275"/>
          </p14:sldIdLst>
        </p14:section>
        <p14:section name="Section 2" id="{6B2E1BA2-1E6C-498C-B0CA-42DE31491625}">
          <p14:sldIdLst>
            <p14:sldId id="257"/>
            <p14:sldId id="289"/>
            <p14:sldId id="291"/>
            <p14:sldId id="292"/>
            <p14:sldId id="293"/>
            <p14:sldId id="274"/>
          </p14:sldIdLst>
        </p14:section>
        <p14:section name="Section 3" id="{5EED6B46-65B5-46BF-BC99-E1FF1D6F2FF6}">
          <p14:sldIdLst>
            <p14:sldId id="258"/>
            <p14:sldId id="294"/>
            <p14:sldId id="296"/>
            <p14:sldId id="297"/>
            <p14:sldId id="324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5"/>
            <p14:sldId id="312"/>
            <p14:sldId id="313"/>
            <p14:sldId id="314"/>
            <p14:sldId id="316"/>
            <p14:sldId id="319"/>
            <p14:sldId id="320"/>
            <p14:sldId id="323"/>
            <p14:sldId id="325"/>
            <p14:sldId id="326"/>
            <p14:sldId id="327"/>
            <p14:sldId id="328"/>
            <p14:sldId id="329"/>
            <p14:sldId id="330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Sanders-Wyatt" initials="BS" lastIdx="2" clrIdx="0">
    <p:extLst>
      <p:ext uri="{19B8F6BF-5375-455C-9EA6-DF929625EA0E}">
        <p15:presenceInfo xmlns:p15="http://schemas.microsoft.com/office/powerpoint/2012/main" userId="d63ab26b728e13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B3DE"/>
    <a:srgbClr val="3B3996"/>
    <a:srgbClr val="435AA9"/>
    <a:srgbClr val="BBAA98"/>
    <a:srgbClr val="54595F"/>
    <a:srgbClr val="9EB367"/>
    <a:srgbClr val="CCE8FD"/>
    <a:srgbClr val="F9F9F9"/>
    <a:srgbClr val="FFFFFF"/>
    <a:srgbClr val="5FC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86541" autoAdjust="0"/>
  </p:normalViewPr>
  <p:slideViewPr>
    <p:cSldViewPr snapToGrid="0">
      <p:cViewPr varScale="1">
        <p:scale>
          <a:sx n="98" d="100"/>
          <a:sy n="98" d="100"/>
        </p:scale>
        <p:origin x="1074" y="84"/>
      </p:cViewPr>
      <p:guideLst/>
    </p:cSldViewPr>
  </p:slideViewPr>
  <p:notesTextViewPr>
    <p:cViewPr>
      <p:scale>
        <a:sx n="1" d="1"/>
        <a:sy n="1" d="1"/>
      </p:scale>
      <p:origin x="0" y="-34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52624-0EB4-4A1C-8690-BC055CE82171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5396-D2F0-4906-AA1F-56F689F1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1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Babbacombe Bay Café’s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679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onto the documentation.</a:t>
            </a:r>
          </a:p>
          <a:p>
            <a:r>
              <a:rPr lang="en-GB" dirty="0"/>
              <a:t>Please pause to read.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933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153C5-829E-29BA-A47D-81C18AE8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0669D-3BB0-B257-BF8B-A0C78F418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1F562-B0B9-3AC9-41C1-2AA6B63A5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80981-7519-BED1-3321-7F4A72558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03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361D-D31C-D221-8107-C8404B7C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16C39-E85A-B086-0CAA-711871DC0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C9FD-FD60-F532-C3E2-803B06D2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22492-7C2A-F559-08C9-A19D9872E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76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6AC0-5CC3-4180-B20F-ED4C6B73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44825-B168-CAE8-CB1D-30499D6D7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82F41F-C585-F3C2-0E82-972A31508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52F1F-1986-25C5-AE28-BAB83DAC5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2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5A0D-311C-7716-73AD-707FD8D0F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113AC-F1C4-72F0-FBAD-170004D44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3763E-EE2E-31D5-BAAA-AB777B971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3859-CE98-CECE-954A-5E6C84CD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55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82734-C977-D3D9-FEFB-43179A2B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FD307-90F7-E8E8-0244-2558F3D4D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17AB4-DCD3-D43E-6FCC-43543D514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E55CB-DBF6-9D0F-2A2C-2967C0964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82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4211B-6BB3-D8A7-713F-4086C9D0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56D26-3114-1DD4-19E8-3E032559A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238B8-9366-8864-F44B-E5B13CAF4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D2F24-D789-E3AE-96C6-E5253F017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125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295EF-6E7D-75E4-9932-E02AAB62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40240-3DC5-B24F-B885-C69189307E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AED2E-BDA8-E3FB-2B7E-597BDBCF4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quantitively data collected from the google forms survey.</a:t>
            </a:r>
          </a:p>
          <a:p>
            <a:r>
              <a:rPr lang="en-GB" dirty="0"/>
              <a:t>The top table showing the mean and median averages along with the standard deviation of the results.</a:t>
            </a:r>
          </a:p>
          <a:p>
            <a:r>
              <a:rPr lang="en-GB" dirty="0"/>
              <a:t>From this you can see that the space usage and book now page have low average scores and are problem points.</a:t>
            </a:r>
          </a:p>
          <a:p>
            <a:r>
              <a:rPr lang="en-GB" dirty="0"/>
              <a:t>You can also see that the deviation in scores for the afternoon tea page usefulness is fairly high, meaning that opinions were mixed.</a:t>
            </a:r>
          </a:p>
          <a:p>
            <a:endParaRPr lang="en-GB" dirty="0"/>
          </a:p>
          <a:p>
            <a:r>
              <a:rPr lang="en-GB" dirty="0"/>
              <a:t>The participants only had a 45% accuracy for identifying the page they were currently on.</a:t>
            </a:r>
          </a:p>
          <a:p>
            <a:r>
              <a:rPr lang="en-GB" dirty="0"/>
              <a:t>While this is better than if they guessed ideally the accuracy should be much greater.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BC2BA-F877-1B95-B891-A31B36752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04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555AB-A174-DF0B-C4A2-F36C94DF2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B7DAA-D36D-C41B-8995-B35F35EFB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E15DD-FC4C-1787-2929-F0543DC81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qualitative feedback echoed the </a:t>
            </a:r>
            <a:r>
              <a:rPr lang="en-GB" dirty="0">
                <a:solidFill>
                  <a:schemeClr val="bg1"/>
                </a:solidFill>
              </a:rPr>
              <a:t>quantitative</a:t>
            </a:r>
            <a:r>
              <a:rPr lang="en-GB" dirty="0"/>
              <a:t> data in some parts</a:t>
            </a:r>
          </a:p>
          <a:p>
            <a:r>
              <a:rPr lang="en-GB" dirty="0"/>
              <a:t>And brought to attention more issues the users were dealing with.</a:t>
            </a:r>
          </a:p>
          <a:p>
            <a:r>
              <a:rPr lang="en-GB" dirty="0"/>
              <a:t>The quotes from the feedback show some of the problems users were having with the website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4E07-7C73-B510-317A-E4FC96774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481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2A65B-D380-C3C9-BE7F-BF1C3E86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4E61C-D66A-5B31-F5A1-42493F905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08E9C-BFE1-431C-B46B-DFA6543E7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these results the identified issues were separated into two lists</a:t>
            </a:r>
          </a:p>
          <a:p>
            <a:r>
              <a:rPr lang="en-GB" dirty="0"/>
              <a:t>The essential and desirable</a:t>
            </a:r>
          </a:p>
          <a:p>
            <a:endParaRPr lang="en-GB" dirty="0"/>
          </a:p>
          <a:p>
            <a:r>
              <a:rPr lang="en-GB" dirty="0"/>
              <a:t>Despite the mislabel titles and inconsistent designs across pages,</a:t>
            </a:r>
          </a:p>
          <a:p>
            <a:r>
              <a:rPr lang="en-GB" dirty="0"/>
              <a:t>Users had greater issues with the usage of space rather than focusing on mislabelled elements,</a:t>
            </a:r>
          </a:p>
          <a:p>
            <a:r>
              <a:rPr lang="en-GB" dirty="0"/>
              <a:t>This told me that the overall design was more important than specific details.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96FF6-470A-A4A5-8901-A4A6AD9E5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62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Babbacombe Bay Café’s is a website aiming to attract customers to the café and provide them with essential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Such as menus,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location,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opening hours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and booking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636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9C5F-4089-D118-DC86-BD0CC8DB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25425-5335-4E73-50A3-5E923F85C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D2861A-8729-1509-84A9-1C8B4F6DD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were then ordered by priority </a:t>
            </a:r>
          </a:p>
          <a:p>
            <a:r>
              <a:rPr lang="en-GB" dirty="0"/>
              <a:t>with the most important at the 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510B4-5787-569D-CBA9-06EF76BBB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11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mood board reflects the cafés</a:t>
            </a:r>
          </a:p>
          <a:p>
            <a:r>
              <a:rPr lang="en-GB" dirty="0"/>
              <a:t>With a clean modern design surrounded by natural seaside colours.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274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0B9F2-EC26-B4C8-65CF-34920204E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6A3C4-9829-E2EE-8FCD-76F724F7F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B6A14-DCC7-B9D9-6742-D4326AB11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Header height condensed to take up less space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15B6D-379E-7A49-EBAC-B36BD4AC5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758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68766-2AC1-6A70-361B-76F8A3EE0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AFAA2-0F82-BC16-A72B-A6EBC204E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2E107-E849-4791-E32E-AB36743B3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navigation menu has been brought out taking up less space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E0644-7787-0D21-EAB5-A0C75B5B2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201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C782B-8559-6352-8CDB-C17399451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5A996-BC92-E233-DA49-3A96BFA68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13459D-0B38-D715-DE0B-7F3C93D3A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page has now been underlined to help the user immediately identify the page they are 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C1EC4-A901-43B7-249C-46FBF705E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372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2E9F5-BA87-5C26-4402-4D9818FB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A2DEB-48E3-9357-F9BC-D2FBBBD6C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326C8-F08A-0983-F0CF-1A89B9357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About us and Contact page have been combined together </a:t>
            </a:r>
          </a:p>
          <a:p>
            <a:r>
              <a:rPr lang="en-GB" dirty="0"/>
              <a:t>to make navigation and finding information easier for the user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67EE9-092A-94B1-8075-14766C055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110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D52A-6C43-0CA0-3820-9E5A7A7D1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80AA42-9F7E-D928-8C56-6E35115C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BED144-56D2-DC57-32B7-73CA34B0A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book now has become bigger to draw attention to it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B5006-8E23-B75E-5711-1329BBB58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90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B74E6-EE36-7F94-D183-88FF2AF0A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353B7B-A4DA-2688-2BE0-1088BBDBF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156F1B-77B2-1A9C-018E-AC28876E3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pressed It no longer tries to open another application but takes you to a book now page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E0E28-9040-4539-5759-583F6D702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572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E056A-B18A-C569-1DE5-636C10967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D3510-FD60-2D9F-D895-B2B4D8BDA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747114-6F28-0795-1B0E-4CD311846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 tells the user details of how to book.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AE1ED-43A0-1C79-0F91-F76C83411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344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CA52B-122F-AAA0-6A9F-2E1E85B1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53A4D1-D801-F4DB-C2AC-30080EE99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79DAF-277B-DA71-7AEE-365C5B1ED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Another option for booking</a:t>
            </a:r>
          </a:p>
          <a:p>
            <a:r>
              <a:rPr lang="en-GB" dirty="0"/>
              <a:t>Is to create a form which the user can easily fill out the details and book without leaving the website.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B0206-FBE4-1052-6BA8-FCDEDDC91D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4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To evaluate the website I found 16 user goals from across all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434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5C0CA-A96F-F7F9-CD29-102B465B0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2CA5C-4E13-7FD8-D325-F7AFF6F0A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E782F-9405-2F42-A828-EFD592763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Another option for booking</a:t>
            </a:r>
          </a:p>
          <a:p>
            <a:r>
              <a:rPr lang="en-GB" dirty="0"/>
              <a:t>Is to create a form which the user can easily fill out the details and book without leaving the website.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CA00D-0751-0376-3030-3DA4B30F0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169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02E43-BC77-D7B8-F3EB-9E2C98E8E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42BC1-63C1-B464-9FC0-022B0B992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A4896-08E6-6D92-04CC-9822FE0DB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header image was removed on every page to reduce scrolling</a:t>
            </a:r>
          </a:p>
          <a:p>
            <a:r>
              <a:rPr lang="en-GB" dirty="0"/>
              <a:t>And get to the main content more effectively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F263-C6DF-F083-926E-421B855DA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167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C39F5-5C70-7334-4170-9DDAF87B3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FBCA3-194C-1BBD-FFF5-459625AA5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D7487D-5F03-DE58-958F-2A1F594AC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images height was reduced to minimise the white space</a:t>
            </a:r>
          </a:p>
          <a:p>
            <a:r>
              <a:rPr lang="en-GB" dirty="0"/>
              <a:t>This reduction is kept consistent across all of the pages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9C70E-13D5-6E49-F25E-D78164A6C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040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36380-6EC4-0CE2-058F-1E226FFD3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8B200-2F19-4B80-B087-8A4CB94C9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A05F45-AEC5-3149-FA65-3FE202669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font size throughout every page also increased.</a:t>
            </a:r>
          </a:p>
          <a:p>
            <a:r>
              <a:rPr lang="en-GB" dirty="0"/>
              <a:t>Which decreases the empty space and makes it more readable to users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D5B5-C3FE-BAF0-8210-1D29C62B4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695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0CA91-B437-8551-1893-88FAAADA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D5033-B58C-37D3-B6E8-9ED2E8A5F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13718-C649-E9C5-5CE8-119355EB7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home page layout was changed to empty space</a:t>
            </a:r>
          </a:p>
          <a:p>
            <a:r>
              <a:rPr lang="en-GB" dirty="0"/>
              <a:t>and needless scrolling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E48E2-CA12-1CE4-E7ED-62171D525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08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D0AAF-044A-D43F-9B1E-951BB572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EC0D68-590B-F338-C7D9-FF2F388B7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1A421-7BF0-EB87-7F13-7CD0B78B8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reviews area was compacted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01DDD-CE46-F0D7-5B13-5A019A036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883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777E8-CED8-A91B-CB0D-27F5B86F2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6548A-489E-BD0B-1547-AB65C394C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06CD7F-2658-C98A-9A9D-1200FFD0A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number of reviews shown at once was increased. </a:t>
            </a:r>
          </a:p>
          <a:p>
            <a:r>
              <a:rPr lang="en-GB" dirty="0"/>
              <a:t>Filling up the space and allowing users to see more at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A1783-9685-32D6-B6B0-BD68137EC4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1316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4FF3-4A5D-AF78-FC02-085121AE8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BB22-F7B7-526E-F044-64C97CEB0E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B8C34-8D68-E6C0-E0CC-56F47039E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Replaced header with general information tab</a:t>
            </a:r>
          </a:p>
          <a:p>
            <a:r>
              <a:rPr lang="en-GB" dirty="0"/>
              <a:t>So that it the title is separate from the breakfast menu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6B614-B8FE-1B94-6AC5-35B2026433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325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BB9FE-6B69-BD47-B4E9-733FFEED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3ACF2-F54D-305B-20C9-3146ED9A3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53263-B11C-C352-1690-3DCD45D37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Menu layout was changed and made consistent with the home menu.</a:t>
            </a:r>
          </a:p>
          <a:p>
            <a:r>
              <a:rPr lang="en-GB" dirty="0"/>
              <a:t>This reduces empty space and scrolling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A8B9E-6A7A-A66A-0196-C8B07B3A0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93895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B333F-504D-101F-E96F-D6C93B3C0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62AD0-C635-7821-354C-C771E8F444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9F6D0-C123-0CD6-62AA-69466E17E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favourites was changed to accurately label the lunch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805E3-2EA4-FC26-1BF1-E2BCF7A51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15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I categorised into primary goals and secondary goals.</a:t>
            </a:r>
          </a:p>
          <a:p>
            <a:r>
              <a:rPr lang="en-GB" dirty="0"/>
              <a:t>The primary goals are the most important as these are the common goals the user will be trying to achieve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4266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FAC47-D6E5-7F80-D026-3A26A041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301F2-70A5-4D33-3F40-27A69C879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EC3939-AA8C-5258-B5AE-9711BC175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takeaway menu which was missing on the website</a:t>
            </a:r>
          </a:p>
          <a:p>
            <a:r>
              <a:rPr lang="en-GB" dirty="0"/>
              <a:t>Has also been added to the menu page for the users to see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E3006-B9CC-3D2E-3567-24A1B8EFA4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397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E3EB1-8CEF-18A2-F29E-2CE2798E8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5ADEE-669E-9801-500C-52BBBCB6E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4415B-5F26-F71F-BB13-3D8CCCB68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lunch menus image was changed so it isn’t the same as the kid's menu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0F791-E654-68C4-1071-87A683674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1848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48CA9-AAB1-D267-3142-2E7D1523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C43E17-7452-8BEB-343C-2D8E1FB8C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B9E41-B191-75BE-55CA-52EA902E4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a description was added to the kid's menu</a:t>
            </a:r>
          </a:p>
          <a:p>
            <a:r>
              <a:rPr lang="en-GB" dirty="0"/>
              <a:t>To provide information to the 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462CE-B25C-0721-0564-A813FA7778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386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8FB9E-DB4B-7F6F-F48D-2CB7E74BE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D1794-E5E0-D42B-89BA-3B4D3738B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2EBC1-4F04-F085-055C-9FBF46695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a description was added to the kid's menu</a:t>
            </a:r>
          </a:p>
          <a:p>
            <a:r>
              <a:rPr lang="en-GB" dirty="0"/>
              <a:t>To provide information to the 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2580B-175F-CBEE-8129-896CA0D8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921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5E99C-15C9-7FE4-A22D-42C48964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90507-F713-CA56-5534-47852E523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1DB74-7842-53ED-9D08-7C469CF40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afternoon tea pages menu was brought onto the page</a:t>
            </a:r>
          </a:p>
          <a:p>
            <a:r>
              <a:rPr lang="en-GB" dirty="0"/>
              <a:t>With a consistent layout as the menu and home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B414A-1E23-9477-642D-5B2E610C2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806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64994-6241-9A88-1199-9A0A9C5B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27D4E-8631-69B2-3189-7F1EE94F8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AF82B-2D39-D082-874C-039AB2498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takeaway menu was added to the page for quick access to the afternoon tea takeout menu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0E102-DDF1-F970-ADCF-F732E052C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606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FA6D8-CC2B-BD7C-CDA3-184153948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93DE7-0725-3B79-5E6C-C88B3A8D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26B0F-20D1-9F5B-2C92-FD90538B3D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vouchers were also advertised in this section</a:t>
            </a:r>
          </a:p>
          <a:p>
            <a:r>
              <a:rPr lang="en-GB" dirty="0"/>
              <a:t>To bring more attention to them they are given their own place on the afternoon tea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F0EE-812A-99C9-1EBF-869B27436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973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59969-0B6E-24A0-C44F-8BA66F56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F828C-D73C-2C3F-07A5-3EC54CC65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A98B3-D9A5-2376-DADA-27CB608ED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repeated elements from the home page were removed</a:t>
            </a:r>
          </a:p>
          <a:p>
            <a:r>
              <a:rPr lang="en-GB" dirty="0"/>
              <a:t>Condensing the content on the combined about us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13E86-73C5-A7BE-2113-85A4042A24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53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1243-9D45-18A7-F68E-ACE7B2614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75946-9315-A8FD-C42B-F6DA7866D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58315-F8DE-5675-44E8-D2B129351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maps empty space was reduced 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9BBAD-2528-C749-0366-DE3F8E8B6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9420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25DB8-0173-3FD5-B03B-0FECDFB4E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5BDAD-799F-535E-5E49-E7EDC1C19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AC990-8B73-9034-CDAD-CFA7D9744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map itself starts off zoomed in slightly further</a:t>
            </a:r>
          </a:p>
          <a:p>
            <a:r>
              <a:rPr lang="en-GB" dirty="0"/>
              <a:t>So that users can get a better understanding of its surroundings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B58E2-CFC9-888E-BFA7-B1D27D208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951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2423E-0B29-E89F-B2B0-DA06241F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428DA-FFC9-A080-BCCE-13CD6A469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C9096-619B-475E-15CE-23177E6CF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create the task scenarios</a:t>
            </a:r>
          </a:p>
          <a:p>
            <a:r>
              <a:rPr lang="en-GB" dirty="0"/>
              <a:t>I considered these questions</a:t>
            </a:r>
          </a:p>
          <a:p>
            <a:r>
              <a:rPr lang="en-GB" dirty="0"/>
              <a:t>Who</a:t>
            </a:r>
          </a:p>
          <a:p>
            <a:r>
              <a:rPr lang="en-GB" dirty="0"/>
              <a:t>What</a:t>
            </a:r>
          </a:p>
          <a:p>
            <a:r>
              <a:rPr lang="en-GB" dirty="0"/>
              <a:t>Where</a:t>
            </a:r>
          </a:p>
          <a:p>
            <a:r>
              <a:rPr lang="en-GB" dirty="0"/>
              <a:t>When</a:t>
            </a:r>
          </a:p>
          <a:p>
            <a:r>
              <a:rPr lang="en-GB" dirty="0"/>
              <a:t>Why</a:t>
            </a:r>
          </a:p>
          <a:p>
            <a:r>
              <a:rPr lang="en-GB" dirty="0"/>
              <a:t>And How.</a:t>
            </a:r>
          </a:p>
          <a:p>
            <a:r>
              <a:rPr lang="en-GB" dirty="0"/>
              <a:t>To create scenarios which mimic the behaviours of real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917E3-DDE8-0AD9-6615-60D1AF8DE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6475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8627F-2ABE-BC0E-A7C4-7D5F19A08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607D1-9F1B-CA31-7567-1E23B3834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96303-B396-944A-681D-3263DEF4D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header image was moved to the about us section to give a more personal touch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E5B50-C08A-941C-7B82-9E2FBE657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4745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B2305-7BA1-9BF0-C2D5-F01382C7F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0CE8B-D1D4-4E31-29AB-B60A1DDE4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03B2F0-3CE8-1DF1-B794-1563C93B6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 empty message us section was replaced with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568B-0488-3991-2E22-373FBB7A0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7729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4166-01DD-87AE-F382-29BDC55AF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061AA-6319-2928-C727-11B4DB43D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88C18A-9A89-BA25-17E0-C089FF92A1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location address was removed as the location is displayed underneath with the find us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B46DA-8554-80D5-9B3E-4C0D14263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5859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A0F12-044C-C0E4-3430-CC6F90B90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E7657-52B1-672A-6AE6-DF93E356DB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F62C4-5AB7-3D93-DC37-241F57A15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also replace the “email us” on both the get in touch section and the footer </a:t>
            </a:r>
          </a:p>
          <a:p>
            <a:r>
              <a:rPr lang="en-GB" dirty="0"/>
              <a:t>With the full email address so that the users can directly see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AD0E1-DFE3-DC34-6DB8-678FAE3C3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5103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584B3-E327-CE6B-DE81-3F136EE13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E9FEAF-BC6F-72BC-B824-66D52B9F9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36E9D-8A36-3EB6-CC74-650F680FC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You can see the original website and all of my redesigns by following these links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23919-7D12-27CE-92AC-3D72716D6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goal being to use the scenarios to help identify problem areas in the café’s website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I then conducted a mock evaluation with peers using these scenarios.</a:t>
            </a:r>
          </a:p>
          <a:p>
            <a:r>
              <a:rPr lang="en-GB" dirty="0"/>
              <a:t>Asking questions about how they found the experience and taking notes of any reactions, hesitation or struggles during.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113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used the findings to shape the main survey.</a:t>
            </a:r>
          </a:p>
          <a:p>
            <a:endParaRPr lang="en-GB" dirty="0"/>
          </a:p>
          <a:p>
            <a:r>
              <a:rPr lang="en-GB" dirty="0"/>
              <a:t>For example</a:t>
            </a:r>
          </a:p>
          <a:p>
            <a:r>
              <a:rPr lang="en-GB" dirty="0"/>
              <a:t>The mock highlighted that some users struggled to get an immediate idea of the cafes location due to the map being too zoomed out.</a:t>
            </a:r>
          </a:p>
          <a:p>
            <a:r>
              <a:rPr lang="en-GB" dirty="0"/>
              <a:t>So I added a question to the survey regarding the map and how the users felt about its usefulness.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078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survey questions which I will quickly show.</a:t>
            </a:r>
          </a:p>
          <a:p>
            <a:r>
              <a:rPr lang="en-GB" dirty="0"/>
              <a:t>So pause if you would like to read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0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feedback from the survey was anonymous,</a:t>
            </a:r>
          </a:p>
          <a:p>
            <a:r>
              <a:rPr lang="en-GB" dirty="0"/>
              <a:t>With all of the participants being proficient in technology</a:t>
            </a:r>
          </a:p>
          <a:p>
            <a:r>
              <a:rPr lang="en-GB" dirty="0"/>
              <a:t>Which is good for gathering informed feedback however it could potentially introduce biases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754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6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2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3801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083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3892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03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29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00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4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3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26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54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7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8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AD01DB4-AB1D-4BA0-8767-3BD8946939D7}" type="datetimeFigureOut">
              <a:rPr lang="en-GB" smtClean="0"/>
              <a:t>02/03/2025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03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bbacombebaycafe.co.u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5" Type="http://schemas.openxmlformats.org/officeDocument/2006/relationships/image" Target="../media/image40.jpg"/><Relationship Id="rId10" Type="http://schemas.openxmlformats.org/officeDocument/2006/relationships/image" Target="../media/image45.jpe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proto/CuV8lFWDzOugJt7QWCxyv4/HCI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babbacombebaycafe.co.uk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figma.com/proto/CuV8lFWDzOugJt7QWCxyv4/HC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BxnRmUGZQSa1D5Zo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1C8ED-5ABA-BF5D-778E-787738611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4C0BB6-1C73-3A94-03A4-D66D411F7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Babbacombe Bay Café </a:t>
            </a:r>
          </a:p>
          <a:p>
            <a:r>
              <a:rPr lang="en-GB" dirty="0"/>
              <a:t>description and evaluation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https://babbacombebaycafe.co.uk/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0ED6D-CBB9-3991-8607-80BD0EBA3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2708731"/>
            <a:ext cx="5040000" cy="22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83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B4204-06EE-BBFA-C709-59EF2472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F7AD-5B77-EF47-1B06-E787EE232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54737A-D6EC-F0EC-84EB-E8696F240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13" y="1453634"/>
            <a:ext cx="4343965" cy="4511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93BE19-7D8F-9708-7945-06314D6D1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95" y="685800"/>
            <a:ext cx="5300125" cy="4057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20022E-CA5D-BA17-2D51-32A2B2AA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11" y="5013281"/>
            <a:ext cx="5702692" cy="1199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061FC7-B0EB-6F10-7FB2-4F30F54B29DA}"/>
              </a:ext>
            </a:extLst>
          </p:cNvPr>
          <p:cNvSpPr txBox="1"/>
          <p:nvPr/>
        </p:nvSpPr>
        <p:spPr>
          <a:xfrm>
            <a:off x="192487" y="14536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63D8F-94E9-0B53-2B59-32986063D81E}"/>
              </a:ext>
            </a:extLst>
          </p:cNvPr>
          <p:cNvSpPr txBox="1"/>
          <p:nvPr/>
        </p:nvSpPr>
        <p:spPr>
          <a:xfrm>
            <a:off x="5211406" y="13970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BE8B7-AC01-C53B-15BA-F3770E16BEDB}"/>
              </a:ext>
            </a:extLst>
          </p:cNvPr>
          <p:cNvSpPr txBox="1"/>
          <p:nvPr/>
        </p:nvSpPr>
        <p:spPr>
          <a:xfrm>
            <a:off x="5244841" y="4907003"/>
            <a:ext cx="3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191161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9CF68-6CA8-EEB0-1C32-8B8B37B7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C0403-1523-438F-DA7C-E62C5B33B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94B56-1982-3675-B2D5-2A26CBBCC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1652" r="1970" b="6728"/>
          <a:stretch/>
        </p:blipFill>
        <p:spPr>
          <a:xfrm>
            <a:off x="474300" y="1535710"/>
            <a:ext cx="4641894" cy="31406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5E0FCD-EF67-A2E0-F77F-A26465BF5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5"/>
          <a:stretch/>
        </p:blipFill>
        <p:spPr>
          <a:xfrm>
            <a:off x="381000" y="5237285"/>
            <a:ext cx="4863841" cy="971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101B81-8900-4F3F-51FE-A0500563B81D}"/>
              </a:ext>
            </a:extLst>
          </p:cNvPr>
          <p:cNvSpPr txBox="1"/>
          <p:nvPr/>
        </p:nvSpPr>
        <p:spPr>
          <a:xfrm>
            <a:off x="192487" y="14536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7.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5902D-B6EE-4451-8A89-3506644F2784}"/>
              </a:ext>
            </a:extLst>
          </p:cNvPr>
          <p:cNvSpPr txBox="1"/>
          <p:nvPr/>
        </p:nvSpPr>
        <p:spPr>
          <a:xfrm>
            <a:off x="5315204" y="123131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9.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D82D0-5C7A-EA59-A09C-EA959533A42E}"/>
              </a:ext>
            </a:extLst>
          </p:cNvPr>
          <p:cNvSpPr txBox="1"/>
          <p:nvPr/>
        </p:nvSpPr>
        <p:spPr>
          <a:xfrm>
            <a:off x="5244840" y="4907003"/>
            <a:ext cx="52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09CB1-5801-F3A8-53C4-772A8A9B8D30}"/>
              </a:ext>
            </a:extLst>
          </p:cNvPr>
          <p:cNvSpPr txBox="1"/>
          <p:nvPr/>
        </p:nvSpPr>
        <p:spPr>
          <a:xfrm>
            <a:off x="97274" y="513762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8.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250988-F786-0609-5153-D39E1EA99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4350" r="3183" b="5781"/>
          <a:stretch/>
        </p:blipFill>
        <p:spPr>
          <a:xfrm>
            <a:off x="5765800" y="1113550"/>
            <a:ext cx="5372101" cy="3678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30E20B-2E61-F4CD-12E6-BD23F1C13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1"/>
          <a:stretch/>
        </p:blipFill>
        <p:spPr>
          <a:xfrm>
            <a:off x="5765800" y="5137625"/>
            <a:ext cx="5464175" cy="11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DB6C5-2B3D-7A57-6EBC-698AA2F1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6492D-C24C-716B-20B9-7599D0430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77A19-7F26-655F-352D-86CA21335096}"/>
              </a:ext>
            </a:extLst>
          </p:cNvPr>
          <p:cNvSpPr txBox="1"/>
          <p:nvPr/>
        </p:nvSpPr>
        <p:spPr>
          <a:xfrm>
            <a:off x="192487" y="1453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5BB5-8D60-1417-E0BC-CF66138F7B24}"/>
              </a:ext>
            </a:extLst>
          </p:cNvPr>
          <p:cNvSpPr txBox="1"/>
          <p:nvPr/>
        </p:nvSpPr>
        <p:spPr>
          <a:xfrm>
            <a:off x="6641980" y="126206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5F878-A4B5-8DF2-4FBF-7DE799152272}"/>
              </a:ext>
            </a:extLst>
          </p:cNvPr>
          <p:cNvSpPr txBox="1"/>
          <p:nvPr/>
        </p:nvSpPr>
        <p:spPr>
          <a:xfrm>
            <a:off x="0" y="49070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12.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379DD-74A5-D302-D0C8-18D4DFF8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t="4569" r="2522" b="7140"/>
          <a:stretch/>
        </p:blipFill>
        <p:spPr>
          <a:xfrm>
            <a:off x="192487" y="1887618"/>
            <a:ext cx="5323832" cy="2680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87875-B8B8-A7B8-9CAA-C7056C7E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"/>
          <a:stretch/>
        </p:blipFill>
        <p:spPr>
          <a:xfrm>
            <a:off x="254236" y="5404366"/>
            <a:ext cx="4868481" cy="1086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08E2C-3996-2134-6D93-69605353C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1373" r="5976" b="1895"/>
          <a:stretch/>
        </p:blipFill>
        <p:spPr>
          <a:xfrm>
            <a:off x="7234518" y="286032"/>
            <a:ext cx="4128330" cy="62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839B6-653D-0109-0273-9D5541C0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4115-0CD7-8C3D-0139-8434E76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4E8A0-0340-0897-2698-B715BDEB6D0A}"/>
              </a:ext>
            </a:extLst>
          </p:cNvPr>
          <p:cNvSpPr txBox="1"/>
          <p:nvPr/>
        </p:nvSpPr>
        <p:spPr>
          <a:xfrm>
            <a:off x="192487" y="1453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6AEBA-FAFF-6902-C4E4-9D97435ED35B}"/>
              </a:ext>
            </a:extLst>
          </p:cNvPr>
          <p:cNvSpPr txBox="1"/>
          <p:nvPr/>
        </p:nvSpPr>
        <p:spPr>
          <a:xfrm>
            <a:off x="6487888" y="12313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16.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3E1EE-1C50-E0B1-0E67-9408129B2C60}"/>
              </a:ext>
            </a:extLst>
          </p:cNvPr>
          <p:cNvSpPr txBox="1"/>
          <p:nvPr/>
        </p:nvSpPr>
        <p:spPr>
          <a:xfrm>
            <a:off x="97274" y="513762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15.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49FBDC-07CA-C0ED-47F1-83FC3945E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4111" r="2965" b="6587"/>
          <a:stretch/>
        </p:blipFill>
        <p:spPr>
          <a:xfrm>
            <a:off x="881710" y="1440816"/>
            <a:ext cx="5544492" cy="3626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ED7DE9-6B6F-C426-1021-42AD9E3AA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3" y="5272618"/>
            <a:ext cx="5875065" cy="1243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779C50-68F3-757F-3269-BA76F3C9F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47" y="296941"/>
            <a:ext cx="4649787" cy="141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3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9977 L -1.25E-6 0.11134 " pathEditMode="relative" rAng="0" ptsTypes="AA">
                                      <p:cBhvr>
                                        <p:cTn id="6" dur="3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0338-EE58-22C3-32A6-5FC44B14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ACCF0-3CD0-3D62-FF27-ADA0CF0C1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112A8-6FAA-0444-2A4A-CDD9E48AE12D}"/>
              </a:ext>
            </a:extLst>
          </p:cNvPr>
          <p:cNvSpPr txBox="1"/>
          <p:nvPr/>
        </p:nvSpPr>
        <p:spPr>
          <a:xfrm>
            <a:off x="192487" y="1453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17.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27D85-67A4-242C-C815-7E6CDE58591D}"/>
              </a:ext>
            </a:extLst>
          </p:cNvPr>
          <p:cNvSpPr txBox="1"/>
          <p:nvPr/>
        </p:nvSpPr>
        <p:spPr>
          <a:xfrm>
            <a:off x="5113394" y="132119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18.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D5F6C-9056-F9E1-4786-CE788328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t="2667" r="3014" b="2798"/>
          <a:stretch/>
        </p:blipFill>
        <p:spPr>
          <a:xfrm>
            <a:off x="700961" y="1312862"/>
            <a:ext cx="3754926" cy="5222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8D67B-0D2E-B3F5-BA7E-FB41A000C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94" y="1822966"/>
            <a:ext cx="66484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2686050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11 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DE1B-4702-5B76-7E0F-67E1F1BC3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3270779"/>
            <a:ext cx="4937655" cy="1529821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8 aged 18-25</a:t>
            </a:r>
          </a:p>
          <a:p>
            <a:pPr>
              <a:buClr>
                <a:srgbClr val="5FC1DF"/>
              </a:buClr>
            </a:pPr>
            <a:r>
              <a:rPr lang="en-GB" dirty="0"/>
              <a:t>1 aged 25-35</a:t>
            </a:r>
          </a:p>
          <a:p>
            <a:pPr>
              <a:buClr>
                <a:srgbClr val="5FC1DF"/>
              </a:buClr>
            </a:pPr>
            <a:r>
              <a:rPr lang="en-GB" dirty="0"/>
              <a:t>1 aged 55-65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F55D8-4F67-9C39-A1E7-A79E76048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2686050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Café Visit Frequency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CB1D0-85AC-8A99-1992-769212B15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3262312"/>
            <a:ext cx="4929188" cy="1529821"/>
          </a:xfrm>
        </p:spPr>
        <p:txBody>
          <a:bodyPr/>
          <a:lstStyle/>
          <a:p>
            <a:pPr>
              <a:buClr>
                <a:srgbClr val="5FC1DF"/>
              </a:buClr>
            </a:pPr>
            <a:r>
              <a:rPr lang="en-GB" dirty="0"/>
              <a:t>4 rarely visit cafés</a:t>
            </a:r>
          </a:p>
          <a:p>
            <a:pPr>
              <a:buClr>
                <a:srgbClr val="5FC1DF"/>
              </a:buClr>
            </a:pPr>
            <a:r>
              <a:rPr lang="en-GB" dirty="0"/>
              <a:t>3 visit monthly</a:t>
            </a:r>
          </a:p>
          <a:p>
            <a:pPr>
              <a:buClr>
                <a:srgbClr val="5FC1DF"/>
              </a:buClr>
            </a:pPr>
            <a:r>
              <a:rPr lang="en-GB" dirty="0"/>
              <a:t>4 visit weekly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A2D76B-A622-718A-F3E4-6A7DEF43A37B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Participants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475542E-2577-6033-3D16-92835F05A954}"/>
              </a:ext>
            </a:extLst>
          </p:cNvPr>
          <p:cNvSpPr txBox="1">
            <a:spLocks/>
          </p:cNvSpPr>
          <p:nvPr/>
        </p:nvSpPr>
        <p:spPr>
          <a:xfrm>
            <a:off x="980547" y="4872567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Computer Literacy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996B2D-2B72-F694-DDFA-70D127B53DAD}"/>
              </a:ext>
            </a:extLst>
          </p:cNvPr>
          <p:cNvSpPr txBox="1">
            <a:spLocks/>
          </p:cNvSpPr>
          <p:nvPr/>
        </p:nvSpPr>
        <p:spPr>
          <a:xfrm>
            <a:off x="692678" y="5457296"/>
            <a:ext cx="4929188" cy="1292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dirty="0"/>
              <a:t>All participants were tech proficient</a:t>
            </a:r>
          </a:p>
          <a:p>
            <a:pPr>
              <a:buClr>
                <a:srgbClr val="5FC1DF"/>
              </a:buClr>
            </a:pPr>
            <a:r>
              <a:rPr lang="en-GB" dirty="0"/>
              <a:t>Allowing for detailed and informed feedback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5D5C943-7672-FEA9-5614-C5D20188BF18}"/>
              </a:ext>
            </a:extLst>
          </p:cNvPr>
          <p:cNvSpPr txBox="1">
            <a:spLocks/>
          </p:cNvSpPr>
          <p:nvPr/>
        </p:nvSpPr>
        <p:spPr>
          <a:xfrm>
            <a:off x="972080" y="1466850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Anonymous Responses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5482E29-945B-CA78-BFB9-60B2514A71E9}"/>
              </a:ext>
            </a:extLst>
          </p:cNvPr>
          <p:cNvSpPr txBox="1">
            <a:spLocks/>
          </p:cNvSpPr>
          <p:nvPr/>
        </p:nvSpPr>
        <p:spPr>
          <a:xfrm>
            <a:off x="692678" y="2021947"/>
            <a:ext cx="8546572" cy="557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dirty="0"/>
              <a:t>Anonymous feedback encouraged honesty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A58579F-3666-15E0-D390-BDC031262D4B}"/>
              </a:ext>
            </a:extLst>
          </p:cNvPr>
          <p:cNvSpPr txBox="1">
            <a:spLocks/>
          </p:cNvSpPr>
          <p:nvPr/>
        </p:nvSpPr>
        <p:spPr>
          <a:xfrm>
            <a:off x="6079066" y="4845050"/>
            <a:ext cx="4665134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Potential Bias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A414DFBC-519A-4ED2-969F-4A8799BBE1DD}"/>
              </a:ext>
            </a:extLst>
          </p:cNvPr>
          <p:cNvSpPr txBox="1">
            <a:spLocks/>
          </p:cNvSpPr>
          <p:nvPr/>
        </p:nvSpPr>
        <p:spPr>
          <a:xfrm>
            <a:off x="5806544" y="5421312"/>
            <a:ext cx="5966355" cy="1529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dirty="0"/>
              <a:t>Dominance of 18-25 age range</a:t>
            </a:r>
          </a:p>
          <a:p>
            <a:pPr>
              <a:buClr>
                <a:srgbClr val="5FC1DF"/>
              </a:buClr>
            </a:pPr>
            <a:r>
              <a:rPr lang="en-GB" dirty="0"/>
              <a:t>Tech proficient feedback doesn’t reflect average user</a:t>
            </a:r>
          </a:p>
        </p:txBody>
      </p:sp>
    </p:spTree>
    <p:extLst>
      <p:ext uri="{BB962C8B-B14F-4D97-AF65-F5344CB8AC3E}">
        <p14:creationId xmlns:p14="http://schemas.microsoft.com/office/powerpoint/2010/main" val="3880222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4C73-AC55-A479-5E85-4464FAB64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364E-9F56-E2F0-BDE8-8B3F330D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3CB19-F8E4-9B99-9EED-54B73B66E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E9B84-EAD0-257A-55CD-D44C8D676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CD71279-E788-1C28-C518-CED902BA71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42D6DE-5402-51E7-589B-CBBB8FB5C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050418" cy="3030538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3A1525-2ABE-EE5F-83B3-0E2C68B90B37}"/>
              </a:ext>
            </a:extLst>
          </p:cNvPr>
          <p:cNvSpPr/>
          <p:nvPr/>
        </p:nvSpPr>
        <p:spPr>
          <a:xfrm>
            <a:off x="972080" y="1270529"/>
            <a:ext cx="4790091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34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3FEA-F066-646D-4613-53340BDA6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C639-F38B-3FDE-BBE2-391918CC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3615A-AA68-1D3C-D8A5-2668C99E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EEDF0-6622-BF0F-B6A5-5F6AA20A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469919-110E-22FA-3B18-397BB4DCA4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58AB283-FBC6-6A6C-31C6-04070D18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210075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pPr>
              <a:buClr>
                <a:srgbClr val="5FC1DF"/>
              </a:buClr>
            </a:pPr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4F1F1A-035B-71CE-77C3-E7FCDF2DEB46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3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B44E-7D85-6BDF-BDC0-C7166013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1E08-470C-BCF4-0034-21829285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46608-E298-7947-E730-C9ADA6F24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C84B9-2716-2475-FFE0-8849C5413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EEF6F8-A5D2-FA04-4C7D-6EB0AB61A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pPr>
              <a:buClr>
                <a:srgbClr val="5FC1DF"/>
              </a:buClr>
            </a:pPr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40869-95F0-366C-392A-5A1D17EB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1" y="140788"/>
            <a:ext cx="4649789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B44138-A8E7-8A27-793E-450B51DD9157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69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C4356-B3C1-EE01-262F-60732625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A54-5960-3513-590C-E6E22AE1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F17EA-7C87-3E42-95BE-9D08EC036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ACF0B-136A-6B35-4B8F-C2A92C480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67AEE-B523-0C90-3355-F58897CC9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pPr>
              <a:buClr>
                <a:srgbClr val="5FC1DF"/>
              </a:buClr>
            </a:pPr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7A236-9B71-516F-FB97-81F20FDA7C50}"/>
              </a:ext>
            </a:extLst>
          </p:cNvPr>
          <p:cNvSpPr/>
          <p:nvPr/>
        </p:nvSpPr>
        <p:spPr>
          <a:xfrm>
            <a:off x="972081" y="2126871"/>
            <a:ext cx="236620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5B5C3-FA7E-6D70-8303-1552D4B57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00" y="139789"/>
            <a:ext cx="4651200" cy="6578421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80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087A-1398-C09C-8D17-3C56CAD9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634C1DE-275B-5C5C-C09F-B9F54701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880" y="685800"/>
            <a:ext cx="5835120" cy="5762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Babbacombe Bay Café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89E570-CF20-750B-EE0F-8E7E8523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57" y="3992477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6CC9F7-A6BF-8312-C0B0-1B50B411A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4" y="3995613"/>
            <a:ext cx="1800000" cy="191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94B600-5C98-B352-603F-636677EA9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350011"/>
            <a:ext cx="1800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2B7ACD-4AEE-4A0B-0DB0-E448770CD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87" y="3992477"/>
            <a:ext cx="1800000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616C9A-34D5-0BAA-4567-31575978B98F}"/>
              </a:ext>
            </a:extLst>
          </p:cNvPr>
          <p:cNvSpPr txBox="1"/>
          <p:nvPr/>
        </p:nvSpPr>
        <p:spPr>
          <a:xfrm>
            <a:off x="6795518" y="6014555"/>
            <a:ext cx="203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Opening hours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A9C98-7041-B0D8-6659-8D0A7925F152}"/>
              </a:ext>
            </a:extLst>
          </p:cNvPr>
          <p:cNvSpPr txBox="1"/>
          <p:nvPr/>
        </p:nvSpPr>
        <p:spPr>
          <a:xfrm>
            <a:off x="9890125" y="6014555"/>
            <a:ext cx="12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Booking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047222-E248-BB4B-08F0-5CEDC402B4D8}"/>
              </a:ext>
            </a:extLst>
          </p:cNvPr>
          <p:cNvSpPr txBox="1"/>
          <p:nvPr/>
        </p:nvSpPr>
        <p:spPr>
          <a:xfrm>
            <a:off x="3746212" y="6014555"/>
            <a:ext cx="12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Location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FFDF984-9134-B0D6-EADC-3F1AA3F22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3" y="3992477"/>
            <a:ext cx="1800000" cy="180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7C987F-DB0F-4202-9790-DA0D9CCE378E}"/>
              </a:ext>
            </a:extLst>
          </p:cNvPr>
          <p:cNvSpPr txBox="1"/>
          <p:nvPr/>
        </p:nvSpPr>
        <p:spPr>
          <a:xfrm>
            <a:off x="1046211" y="6014555"/>
            <a:ext cx="12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Menus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F58845-5F40-C17E-8BC0-1B1A33B9C62D}"/>
              </a:ext>
            </a:extLst>
          </p:cNvPr>
          <p:cNvCxnSpPr>
            <a:cxnSpLocks/>
          </p:cNvCxnSpPr>
          <p:nvPr/>
        </p:nvCxnSpPr>
        <p:spPr>
          <a:xfrm flipH="1">
            <a:off x="2571574" y="3119676"/>
            <a:ext cx="2521126" cy="77039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622190-C4C0-1333-B38D-E382811A0D57}"/>
              </a:ext>
            </a:extLst>
          </p:cNvPr>
          <p:cNvCxnSpPr>
            <a:cxnSpLocks/>
          </p:cNvCxnSpPr>
          <p:nvPr/>
        </p:nvCxnSpPr>
        <p:spPr>
          <a:xfrm>
            <a:off x="7213600" y="3110859"/>
            <a:ext cx="2401888" cy="8816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6D7EC8-5579-C1BD-CB1D-A1D473EFAA6F}"/>
              </a:ext>
            </a:extLst>
          </p:cNvPr>
          <p:cNvCxnSpPr>
            <a:cxnSpLocks/>
          </p:cNvCxnSpPr>
          <p:nvPr/>
        </p:nvCxnSpPr>
        <p:spPr>
          <a:xfrm>
            <a:off x="6938080" y="3337596"/>
            <a:ext cx="546101" cy="4125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C1EFD7-5BBF-8F93-A9FF-DAB67BA6AFFB}"/>
              </a:ext>
            </a:extLst>
          </p:cNvPr>
          <p:cNvCxnSpPr>
            <a:cxnSpLocks/>
          </p:cNvCxnSpPr>
          <p:nvPr/>
        </p:nvCxnSpPr>
        <p:spPr>
          <a:xfrm flipH="1">
            <a:off x="4561859" y="3372089"/>
            <a:ext cx="624972" cy="4125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3423-362C-C0A7-4189-A593171F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C2FF-E1E5-2EDB-AAE2-39350F01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538BD-2019-E271-0DD3-4385B34AC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6FAA7-FDD1-FEEA-5ECB-A71073F0F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B8822F-3D15-590C-26CE-822EA2F98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pPr>
              <a:buClr>
                <a:srgbClr val="5FC1DF"/>
              </a:buClr>
            </a:pPr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46DE1-3EFC-71ED-42D4-0613FD6E7243}"/>
              </a:ext>
            </a:extLst>
          </p:cNvPr>
          <p:cNvSpPr/>
          <p:nvPr/>
        </p:nvSpPr>
        <p:spPr>
          <a:xfrm>
            <a:off x="972079" y="2561355"/>
            <a:ext cx="2627463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55DDB-5BD3-B27C-C6D0-360C61294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43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CF16-9FB6-ACC1-37AF-D07CA6FC9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6AB7-7320-F2BE-9E90-8E40C8CF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3B8E3-7277-BEAD-6DDC-00D4FFD38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CFD8A-15AB-7ECB-F3AE-FCCED62F0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FC6E4F-8C52-F7B3-8B98-C384E3BA5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pPr>
              <a:buClr>
                <a:srgbClr val="5FC1DF"/>
              </a:buClr>
            </a:pPr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6EAF1-EB09-9443-42FA-18E423331FB5}"/>
              </a:ext>
            </a:extLst>
          </p:cNvPr>
          <p:cNvSpPr/>
          <p:nvPr/>
        </p:nvSpPr>
        <p:spPr>
          <a:xfrm>
            <a:off x="972081" y="3009143"/>
            <a:ext cx="1941448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76A0C-D1DF-FCE0-5BD5-F12D408D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49787" cy="6576422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07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8122B-356B-CB63-2D47-AFEEFCBA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0507-2F4D-CC5F-6473-D662E9D3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DC6E-FF73-0C90-BC9D-3CE20AEAD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64B15-CD31-6382-E24E-22CC87387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C5230D-1681-7DDE-BFD9-F5B41922C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pPr>
              <a:buClr>
                <a:srgbClr val="5FC1DF"/>
              </a:buClr>
            </a:pPr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AE484-4D5D-D221-AADF-8ECD7C33F4CF}"/>
              </a:ext>
            </a:extLst>
          </p:cNvPr>
          <p:cNvSpPr/>
          <p:nvPr/>
        </p:nvSpPr>
        <p:spPr>
          <a:xfrm>
            <a:off x="972081" y="3448415"/>
            <a:ext cx="229363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18819-E268-07B1-AD93-24F7CD1F7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93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58CEA-DF1F-8123-6603-8BC029F7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DE8FB-FC2A-9A1B-32D3-87D6AD7C6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8945AC-3E06-DE73-FE75-747F0A8FA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Analysis and redesign process</a:t>
            </a:r>
          </a:p>
        </p:txBody>
      </p:sp>
    </p:spTree>
    <p:extLst>
      <p:ext uri="{BB962C8B-B14F-4D97-AF65-F5344CB8AC3E}">
        <p14:creationId xmlns:p14="http://schemas.microsoft.com/office/powerpoint/2010/main" val="286491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6E331-DFBF-5BB9-BA61-B04C2ECF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F4E92B-2CE4-E83E-D1B3-2CA6BE8B1CC3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Data Analysis - Quantitative 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59F0882-600B-D0B7-B6B3-42CA52B3B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70929"/>
              </p:ext>
            </p:extLst>
          </p:nvPr>
        </p:nvGraphicFramePr>
        <p:xfrm>
          <a:off x="684462" y="1262062"/>
          <a:ext cx="9452377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703955">
                  <a:extLst>
                    <a:ext uri="{9D8B030D-6E8A-4147-A177-3AD203B41FA5}">
                      <a16:colId xmlns:a16="http://schemas.microsoft.com/office/drawing/2014/main" val="1424254285"/>
                    </a:ext>
                  </a:extLst>
                </a:gridCol>
                <a:gridCol w="1684422">
                  <a:extLst>
                    <a:ext uri="{9D8B030D-6E8A-4147-A177-3AD203B41FA5}">
                      <a16:colId xmlns:a16="http://schemas.microsoft.com/office/drawing/2014/main" val="5002451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29958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37821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Std Dev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9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Navigation 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7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Page Titles Clarity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18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Space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56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Contact Usefulness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5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Book Now Button Clarity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35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Menu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8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3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Afternoon Tea Page Usefulness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822706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2852604-8B78-B128-99FF-00FE71C0D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047241"/>
              </p:ext>
            </p:extLst>
          </p:nvPr>
        </p:nvGraphicFramePr>
        <p:xfrm>
          <a:off x="684460" y="4882231"/>
          <a:ext cx="7694411" cy="741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49603">
                  <a:extLst>
                    <a:ext uri="{9D8B030D-6E8A-4147-A177-3AD203B41FA5}">
                      <a16:colId xmlns:a16="http://schemas.microsoft.com/office/drawing/2014/main" val="1424254285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172995884"/>
                    </a:ext>
                  </a:extLst>
                </a:gridCol>
                <a:gridCol w="2044178">
                  <a:extLst>
                    <a:ext uri="{9D8B030D-6E8A-4147-A177-3AD203B41FA5}">
                      <a16:colId xmlns:a16="http://schemas.microsoft.com/office/drawing/2014/main" val="2982921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If Everyone Guessed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9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Page Identification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45%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78172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03F3B72-B981-AF5A-7849-8FE7ED820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3674"/>
              </p:ext>
            </p:extLst>
          </p:nvPr>
        </p:nvGraphicFramePr>
        <p:xfrm>
          <a:off x="684459" y="5906520"/>
          <a:ext cx="6958415" cy="741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41993">
                  <a:extLst>
                    <a:ext uri="{9D8B030D-6E8A-4147-A177-3AD203B41FA5}">
                      <a16:colId xmlns:a16="http://schemas.microsoft.com/office/drawing/2014/main" val="1424254285"/>
                    </a:ext>
                  </a:extLst>
                </a:gridCol>
                <a:gridCol w="1684422">
                  <a:extLst>
                    <a:ext uri="{9D8B030D-6E8A-4147-A177-3AD203B41FA5}">
                      <a16:colId xmlns:a16="http://schemas.microsoft.com/office/drawing/2014/main" val="5002451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299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Prefer 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Prefer Bottom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9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Info Bar Preference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78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96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6082-3B65-11B2-CA53-9638BFFDD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63BC4A-8C31-F8D4-FB2C-5F9E2102D11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92EEAFF-F4B5-3CEA-021E-13EAD6A0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1707479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Quantitative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2B59DE5-1972-31CA-6E96-B7C237D62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2292207"/>
            <a:ext cx="4937655" cy="4028381"/>
          </a:xfrm>
        </p:spPr>
        <p:txBody>
          <a:bodyPr>
            <a:normAutofit lnSpcReduction="10000"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Space usage</a:t>
            </a:r>
          </a:p>
          <a:p>
            <a:pPr>
              <a:buClr>
                <a:srgbClr val="5FC1DF"/>
              </a:buClr>
            </a:pPr>
            <a:r>
              <a:rPr lang="en-GB" dirty="0"/>
              <a:t>Book now button clarity</a:t>
            </a:r>
          </a:p>
          <a:p>
            <a:pPr>
              <a:buClr>
                <a:srgbClr val="5FC1DF"/>
              </a:buClr>
            </a:pPr>
            <a:r>
              <a:rPr lang="en-GB" dirty="0"/>
              <a:t>Afternoon tea pages usefulness</a:t>
            </a:r>
          </a:p>
          <a:p>
            <a:pPr>
              <a:buClr>
                <a:srgbClr val="5FC1DF"/>
              </a:buClr>
            </a:pPr>
            <a:r>
              <a:rPr lang="en-GB" dirty="0"/>
              <a:t>Page identification</a:t>
            </a:r>
          </a:p>
          <a:p>
            <a:pPr>
              <a:buClr>
                <a:srgbClr val="5FC1DF"/>
              </a:buClr>
            </a:pPr>
            <a:r>
              <a:rPr lang="en-GB" dirty="0"/>
              <a:t>Design inconsistency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171701A-78A0-7630-9A39-DD9DE58AB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1707479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Quotes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2297CC46-51E1-9659-D8B7-24CAB3AC3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2283741"/>
            <a:ext cx="4929188" cy="3888459"/>
          </a:xfrm>
        </p:spPr>
        <p:txBody>
          <a:bodyPr>
            <a:normAutofit lnSpcReduction="10000"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“I it see an email”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“get in touch &amp; message us aren’t in line with each other”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</a:t>
            </a:r>
            <a:r>
              <a:rPr lang="en-GB" dirty="0" err="1"/>
              <a:t>im</a:t>
            </a:r>
            <a:r>
              <a:rPr lang="en-GB" dirty="0"/>
              <a:t> unsure on this application its trying to make me open”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“it may appear to look suspicious and they may just click off”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“it doesn’t look like a booking section”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“shows a general area but not the specific area”</a:t>
            </a:r>
          </a:p>
        </p:txBody>
      </p:sp>
    </p:spTree>
    <p:extLst>
      <p:ext uri="{BB962C8B-B14F-4D97-AF65-F5344CB8AC3E}">
        <p14:creationId xmlns:p14="http://schemas.microsoft.com/office/powerpoint/2010/main" val="1798664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D68F2-2A1D-83A7-9C07-8C443BD8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C76615-9E44-BF00-B9E4-A09462B56E04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Issues Identified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82C6D0F-7D71-E563-CE7E-EF919D2C8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1707479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Essential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1BA1224-C17B-1CF1-FA99-3F4A817E0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2292207"/>
            <a:ext cx="4937655" cy="4028381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Booking process clarity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navigation menu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Page identification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excessive empty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Justify afternoon tea pages existence</a:t>
            </a:r>
          </a:p>
          <a:p>
            <a:pPr>
              <a:buClr>
                <a:srgbClr val="5FC1DF"/>
              </a:buClr>
            </a:pPr>
            <a:r>
              <a:rPr lang="en-GB" dirty="0"/>
              <a:t>About us &amp; contact page </a:t>
            </a:r>
            <a:r>
              <a:rPr lang="en-GB" dirty="0" err="1"/>
              <a:t>seperate</a:t>
            </a:r>
            <a:endParaRPr lang="en-GB" dirty="0"/>
          </a:p>
          <a:p>
            <a:pPr>
              <a:buClr>
                <a:srgbClr val="5FC1DF"/>
              </a:buClr>
            </a:pPr>
            <a:r>
              <a:rPr lang="en-GB" dirty="0"/>
              <a:t>Reduce menu image sizes</a:t>
            </a:r>
          </a:p>
          <a:p>
            <a:pPr>
              <a:buClr>
                <a:srgbClr val="5FC1DF"/>
              </a:buClr>
            </a:pPr>
            <a:endParaRPr lang="en-GB" dirty="0"/>
          </a:p>
          <a:p>
            <a:pPr>
              <a:buClr>
                <a:srgbClr val="5FC1DF"/>
              </a:buClr>
            </a:pPr>
            <a:endParaRPr lang="en-GB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5ACA30A-A58A-6908-5999-C639349FA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1707479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Desirable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C619BB8-9892-DA61-2F07-1215E85E6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2283741"/>
            <a:ext cx="4929188" cy="3888459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Info bar is inconsistency</a:t>
            </a:r>
          </a:p>
          <a:p>
            <a:pPr>
              <a:buClr>
                <a:srgbClr val="5FC1DF"/>
              </a:buClr>
            </a:pPr>
            <a:r>
              <a:rPr lang="en-GB" dirty="0"/>
              <a:t>Write email don’t link to open app</a:t>
            </a:r>
          </a:p>
          <a:p>
            <a:pPr>
              <a:buClr>
                <a:srgbClr val="5FC1DF"/>
              </a:buClr>
            </a:pPr>
            <a:r>
              <a:rPr lang="en-GB" dirty="0"/>
              <a:t>Start zoomed further into the map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Header image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vouchers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takeaway options</a:t>
            </a:r>
          </a:p>
          <a:p>
            <a:pPr>
              <a:buClr>
                <a:srgbClr val="5FC1DF"/>
              </a:buClr>
            </a:pPr>
            <a:r>
              <a:rPr lang="en-GB" dirty="0"/>
              <a:t>Rename mislabelled titles</a:t>
            </a:r>
          </a:p>
          <a:p>
            <a:pPr>
              <a:buClr>
                <a:srgbClr val="5FC1DF"/>
              </a:buClr>
            </a:pPr>
            <a:r>
              <a:rPr lang="en-GB" dirty="0"/>
              <a:t>Reorganise navigation menu</a:t>
            </a:r>
          </a:p>
        </p:txBody>
      </p:sp>
    </p:spTree>
    <p:extLst>
      <p:ext uri="{BB962C8B-B14F-4D97-AF65-F5344CB8AC3E}">
        <p14:creationId xmlns:p14="http://schemas.microsoft.com/office/powerpoint/2010/main" val="197534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120F8-F8D2-58AA-9A70-75DF09630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1779251-4D04-C322-A36D-604BA41C6AB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Issues Identified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D8425E4-5A0D-23B4-A2EA-2A02A8384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1707479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Essential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DAC89D-4491-3247-1A3D-13739D96F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2292207"/>
            <a:ext cx="4937655" cy="4028381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Booking process clarity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excessive empty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Page identification</a:t>
            </a:r>
          </a:p>
          <a:p>
            <a:pPr>
              <a:buClr>
                <a:srgbClr val="5FC1DF"/>
              </a:buClr>
            </a:pPr>
            <a:r>
              <a:rPr lang="en-GB" dirty="0"/>
              <a:t>Justify afternoon tea pages existence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menu image sizes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navigation menu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About us &amp; contact page </a:t>
            </a:r>
            <a:r>
              <a:rPr lang="en-GB" dirty="0" err="1"/>
              <a:t>seperate</a:t>
            </a:r>
            <a:endParaRPr lang="en-GB" dirty="0"/>
          </a:p>
          <a:p>
            <a:pPr>
              <a:buClr>
                <a:srgbClr val="5FC1DF"/>
              </a:buClr>
            </a:pPr>
            <a:endParaRPr lang="en-GB" dirty="0"/>
          </a:p>
          <a:p>
            <a:pPr>
              <a:buClr>
                <a:srgbClr val="5FC1DF"/>
              </a:buClr>
            </a:pPr>
            <a:endParaRPr lang="en-GB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D51FDCA-E66E-422A-BF73-668F3950D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1707479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Desirable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E21E378-5154-B8F4-45BB-ADF2A9253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2283741"/>
            <a:ext cx="4929188" cy="3888459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Rename mislabelled titles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Header image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vouchers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takeaway options</a:t>
            </a:r>
          </a:p>
          <a:p>
            <a:pPr>
              <a:buClr>
                <a:srgbClr val="5FC1DF"/>
              </a:buClr>
            </a:pPr>
            <a:r>
              <a:rPr lang="en-GB" dirty="0"/>
              <a:t>Reorganise navigation menu</a:t>
            </a:r>
          </a:p>
          <a:p>
            <a:pPr>
              <a:buClr>
                <a:srgbClr val="5FC1DF"/>
              </a:buClr>
            </a:pPr>
            <a:r>
              <a:rPr lang="en-GB" dirty="0"/>
              <a:t>Write email don’t link to open app</a:t>
            </a:r>
          </a:p>
          <a:p>
            <a:pPr>
              <a:buClr>
                <a:srgbClr val="5FC1DF"/>
              </a:buClr>
            </a:pPr>
            <a:r>
              <a:rPr lang="en-GB" dirty="0"/>
              <a:t>Start zoomed further into the map</a:t>
            </a:r>
          </a:p>
          <a:p>
            <a:pPr>
              <a:buClr>
                <a:srgbClr val="5FC1DF"/>
              </a:buClr>
            </a:pPr>
            <a:r>
              <a:rPr lang="en-GB" dirty="0"/>
              <a:t>Info bar is inconsistency</a:t>
            </a:r>
          </a:p>
          <a:p>
            <a:pPr>
              <a:buClr>
                <a:srgbClr val="5FC1DF"/>
              </a:buClr>
            </a:pP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D18708-3DC9-F45F-0953-28D1A576FFD2}"/>
              </a:ext>
            </a:extLst>
          </p:cNvPr>
          <p:cNvCxnSpPr>
            <a:cxnSpLocks/>
          </p:cNvCxnSpPr>
          <p:nvPr/>
        </p:nvCxnSpPr>
        <p:spPr>
          <a:xfrm flipV="1">
            <a:off x="11352242" y="2406316"/>
            <a:ext cx="0" cy="359343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6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Mood Board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4B4B5F-79F1-B9F7-BF4C-BE507E58E2D5}"/>
              </a:ext>
            </a:extLst>
          </p:cNvPr>
          <p:cNvGrpSpPr/>
          <p:nvPr/>
        </p:nvGrpSpPr>
        <p:grpSpPr>
          <a:xfrm rot="16200000">
            <a:off x="9060349" y="3588033"/>
            <a:ext cx="4626285" cy="1231948"/>
            <a:chOff x="4905063" y="5303431"/>
            <a:chExt cx="4626285" cy="12319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ED2CC7-F862-437C-B012-63DACBFE6F85}"/>
                </a:ext>
              </a:extLst>
            </p:cNvPr>
            <p:cNvSpPr/>
            <p:nvPr/>
          </p:nvSpPr>
          <p:spPr>
            <a:xfrm>
              <a:off x="4905063" y="5303432"/>
              <a:ext cx="1212979" cy="1212979"/>
            </a:xfrm>
            <a:prstGeom prst="ellipse">
              <a:avLst/>
            </a:prstGeom>
            <a:solidFill>
              <a:srgbClr val="F9F9F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CA9C2A-34DD-410A-9496-F11DCAD62CFB}"/>
                </a:ext>
              </a:extLst>
            </p:cNvPr>
            <p:cNvSpPr/>
            <p:nvPr/>
          </p:nvSpPr>
          <p:spPr>
            <a:xfrm>
              <a:off x="5718797" y="5312737"/>
              <a:ext cx="1212979" cy="1212979"/>
            </a:xfrm>
            <a:prstGeom prst="ellipse">
              <a:avLst/>
            </a:prstGeom>
            <a:solidFill>
              <a:srgbClr val="CCE8F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52118C-A72D-431E-9807-79FF406C3275}"/>
                </a:ext>
              </a:extLst>
            </p:cNvPr>
            <p:cNvSpPr/>
            <p:nvPr/>
          </p:nvSpPr>
          <p:spPr>
            <a:xfrm>
              <a:off x="6630656" y="5322400"/>
              <a:ext cx="1212979" cy="1212979"/>
            </a:xfrm>
            <a:prstGeom prst="ellipse">
              <a:avLst/>
            </a:prstGeom>
            <a:solidFill>
              <a:srgbClr val="9EB36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7D91EE-BA95-4055-9774-E16140924150}"/>
                </a:ext>
              </a:extLst>
            </p:cNvPr>
            <p:cNvSpPr/>
            <p:nvPr/>
          </p:nvSpPr>
          <p:spPr>
            <a:xfrm>
              <a:off x="7504635" y="5303431"/>
              <a:ext cx="1212979" cy="1212979"/>
            </a:xfrm>
            <a:prstGeom prst="ellipse">
              <a:avLst/>
            </a:prstGeom>
            <a:solidFill>
              <a:srgbClr val="BBAA9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AEBCA1-35C2-41CE-8D4F-69FD5A42DBE1}"/>
                </a:ext>
              </a:extLst>
            </p:cNvPr>
            <p:cNvSpPr/>
            <p:nvPr/>
          </p:nvSpPr>
          <p:spPr>
            <a:xfrm>
              <a:off x="8318369" y="5303431"/>
              <a:ext cx="1212979" cy="1212979"/>
            </a:xfrm>
            <a:prstGeom prst="ellipse">
              <a:avLst/>
            </a:prstGeom>
            <a:solidFill>
              <a:srgbClr val="54595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246DDD5-CCE2-4A6F-8439-26D646F1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5" y="1510513"/>
            <a:ext cx="3459877" cy="23606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327746-CE90-475D-901E-0BEE3FAEF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01" y="311024"/>
            <a:ext cx="3381466" cy="19020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C3DAC8-81C4-4107-B1A2-7E53C9507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81" y="2398728"/>
            <a:ext cx="1528126" cy="15281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3501C9-459C-43E5-88C0-1CFD989B9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15" y="4119609"/>
            <a:ext cx="1700303" cy="14282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79AD76-0D99-49EC-A0D4-DA2F53235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19" y="1138517"/>
            <a:ext cx="2750546" cy="18336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F98B64-A24E-4689-A2ED-705F5A5687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t="25110" r="6290" b="14434"/>
          <a:stretch/>
        </p:blipFill>
        <p:spPr>
          <a:xfrm>
            <a:off x="7243716" y="2398728"/>
            <a:ext cx="1433752" cy="16196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7E198E-306C-454F-BA1F-95078AF837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1913" r="4346" b="8899"/>
          <a:stretch/>
        </p:blipFill>
        <p:spPr>
          <a:xfrm>
            <a:off x="204618" y="4056017"/>
            <a:ext cx="2626971" cy="2202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CBDF01-DEE5-4A9B-AA11-650CA8D8E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35" y="3107408"/>
            <a:ext cx="2235701" cy="3353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9167F-A0DE-5ACF-100E-041BA9DAB3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07" y="4204008"/>
            <a:ext cx="3263808" cy="21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B2DD-CEB2-014E-8A4C-BE74CA73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58A1B-D3C4-3803-4786-F7F675A7F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D018FF-A7EA-52F8-7211-417781E01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11329448" cy="2693120"/>
          </a:xfrm>
        </p:spPr>
        <p:txBody>
          <a:bodyPr>
            <a:normAutofit/>
          </a:bodyPr>
          <a:lstStyle/>
          <a:p>
            <a:r>
              <a:rPr lang="en-GB" dirty="0"/>
              <a:t>Redesign to overcome issues</a:t>
            </a:r>
          </a:p>
          <a:p>
            <a:endParaRPr lang="en-GB" dirty="0"/>
          </a:p>
          <a:p>
            <a:r>
              <a:rPr lang="en-GB" dirty="0"/>
              <a:t>You can view the final designs with this link</a:t>
            </a:r>
          </a:p>
          <a:p>
            <a:r>
              <a:rPr lang="en-GB" dirty="0">
                <a:hlinkClick r:id="rId2"/>
              </a:rPr>
              <a:t>https://www.figma.com/proto/CuV8lFWDzOugJt7QWCxyv4/HCI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00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3A07A-D01E-6DF9-C661-9910D680B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User Goals - 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07E0-FCCC-00AC-45A6-623FF2E54EDC}"/>
              </a:ext>
            </a:extLst>
          </p:cNvPr>
          <p:cNvSpPr txBox="1"/>
          <p:nvPr/>
        </p:nvSpPr>
        <p:spPr>
          <a:xfrm>
            <a:off x="446353" y="1728906"/>
            <a:ext cx="174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9C74A-575F-F582-79A6-6BB2E9AA8997}"/>
              </a:ext>
            </a:extLst>
          </p:cNvPr>
          <p:cNvSpPr txBox="1"/>
          <p:nvPr/>
        </p:nvSpPr>
        <p:spPr>
          <a:xfrm>
            <a:off x="446353" y="2283952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2EC0B-EC76-8771-7567-40B11EC4141A}"/>
              </a:ext>
            </a:extLst>
          </p:cNvPr>
          <p:cNvSpPr txBox="1"/>
          <p:nvPr/>
        </p:nvSpPr>
        <p:spPr>
          <a:xfrm>
            <a:off x="446353" y="3947087"/>
            <a:ext cx="169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79F72-72A1-AEDB-086F-EDD6BB4CBF35}"/>
              </a:ext>
            </a:extLst>
          </p:cNvPr>
          <p:cNvSpPr txBox="1"/>
          <p:nvPr/>
        </p:nvSpPr>
        <p:spPr>
          <a:xfrm>
            <a:off x="446353" y="5613229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voucher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AE74A-3586-8EE0-4B44-E29A76B26C5D}"/>
              </a:ext>
            </a:extLst>
          </p:cNvPr>
          <p:cNvSpPr txBox="1"/>
          <p:nvPr/>
        </p:nvSpPr>
        <p:spPr>
          <a:xfrm>
            <a:off x="4364831" y="5613229"/>
            <a:ext cx="165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Book a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94500-CBBE-6A70-2A7C-DCB3DEB7B3A8}"/>
              </a:ext>
            </a:extLst>
          </p:cNvPr>
          <p:cNvSpPr txBox="1"/>
          <p:nvPr/>
        </p:nvSpPr>
        <p:spPr>
          <a:xfrm>
            <a:off x="446353" y="2838999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prices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E2F5-6A33-B34D-F4D9-4BF8E45DC04D}"/>
              </a:ext>
            </a:extLst>
          </p:cNvPr>
          <p:cNvSpPr txBox="1"/>
          <p:nvPr/>
        </p:nvSpPr>
        <p:spPr>
          <a:xfrm>
            <a:off x="446353" y="3393043"/>
            <a:ext cx="25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Dietary requirements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07164-FC82-F63B-03B7-9DD7C8F75A47}"/>
              </a:ext>
            </a:extLst>
          </p:cNvPr>
          <p:cNvSpPr txBox="1"/>
          <p:nvPr/>
        </p:nvSpPr>
        <p:spPr>
          <a:xfrm>
            <a:off x="4364831" y="1728906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its dog friendly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CA45F-5C85-5274-DCBC-C3285FD4F79E}"/>
              </a:ext>
            </a:extLst>
          </p:cNvPr>
          <p:cNvSpPr txBox="1"/>
          <p:nvPr/>
        </p:nvSpPr>
        <p:spPr>
          <a:xfrm>
            <a:off x="4364831" y="2834814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outside catering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2C2DF-C6AE-C66B-4396-1C06AE697D07}"/>
              </a:ext>
            </a:extLst>
          </p:cNvPr>
          <p:cNvSpPr txBox="1"/>
          <p:nvPr/>
        </p:nvSpPr>
        <p:spPr>
          <a:xfrm>
            <a:off x="4364831" y="3947087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customer reviews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A33CFB-5C6C-BF8C-C395-6ED8D52A4CDE}"/>
              </a:ext>
            </a:extLst>
          </p:cNvPr>
          <p:cNvSpPr txBox="1"/>
          <p:nvPr/>
        </p:nvSpPr>
        <p:spPr>
          <a:xfrm>
            <a:off x="446353" y="505718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opening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82F4B-E05C-DCF2-923A-E0FA75230C0F}"/>
              </a:ext>
            </a:extLst>
          </p:cNvPr>
          <p:cNvSpPr txBox="1"/>
          <p:nvPr/>
        </p:nvSpPr>
        <p:spPr>
          <a:xfrm>
            <a:off x="446353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times for set menus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32D367-C4D5-DC32-B949-E7F4CD3CD43E}"/>
              </a:ext>
            </a:extLst>
          </p:cNvPr>
          <p:cNvSpPr txBox="1"/>
          <p:nvPr/>
        </p:nvSpPr>
        <p:spPr>
          <a:xfrm>
            <a:off x="4364831" y="5060779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social media links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90AD26-8CE5-CEF8-FAF5-3B26272104E3}"/>
              </a:ext>
            </a:extLst>
          </p:cNvPr>
          <p:cNvSpPr txBox="1"/>
          <p:nvPr/>
        </p:nvSpPr>
        <p:spPr>
          <a:xfrm>
            <a:off x="4364831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social media updates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D2407-6D63-9AC8-FDC0-399C731F4208}"/>
              </a:ext>
            </a:extLst>
          </p:cNvPr>
          <p:cNvSpPr txBox="1"/>
          <p:nvPr/>
        </p:nvSpPr>
        <p:spPr>
          <a:xfrm>
            <a:off x="4364831" y="228186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contact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99250-723F-1DED-B91B-662B75131FD0}"/>
              </a:ext>
            </a:extLst>
          </p:cNvPr>
          <p:cNvSpPr txBox="1"/>
          <p:nvPr/>
        </p:nvSpPr>
        <p:spPr>
          <a:xfrm>
            <a:off x="4364831" y="339016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about us of café</a:t>
            </a:r>
          </a:p>
        </p:txBody>
      </p:sp>
    </p:spTree>
    <p:extLst>
      <p:ext uri="{BB962C8B-B14F-4D97-AF65-F5344CB8AC3E}">
        <p14:creationId xmlns:p14="http://schemas.microsoft.com/office/powerpoint/2010/main" val="416571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7F729-B0D2-F0F9-5F0B-079DC260E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7EF6820-2573-DCB4-C8F2-7761A962210A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Header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6352EE-D776-52D1-357F-321883C2E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3618876"/>
            <a:ext cx="5940000" cy="17383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E39FCA-9770-4524-40CE-9FBE0B1D47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240"/>
          <a:stretch/>
        </p:blipFill>
        <p:spPr>
          <a:xfrm>
            <a:off x="6181724" y="3618876"/>
            <a:ext cx="5940000" cy="173831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41ED19C-D0C0-5045-1442-FDE5F4F16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2335489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A0BA28E-2208-2D7B-E355-82D330377EF8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D122B0A-BD5E-2E44-8742-4426A64324DF}"/>
              </a:ext>
            </a:extLst>
          </p:cNvPr>
          <p:cNvSpPr/>
          <p:nvPr/>
        </p:nvSpPr>
        <p:spPr>
          <a:xfrm>
            <a:off x="70276" y="3548269"/>
            <a:ext cx="5939999" cy="48701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58ECC12-060F-568A-DA3A-98D676065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827" y="3610184"/>
            <a:ext cx="5940000" cy="317368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33A9CF4-49E0-960D-8BDC-B0A87A1465C4}"/>
              </a:ext>
            </a:extLst>
          </p:cNvPr>
          <p:cNvSpPr/>
          <p:nvPr/>
        </p:nvSpPr>
        <p:spPr>
          <a:xfrm>
            <a:off x="6181724" y="3548269"/>
            <a:ext cx="5940000" cy="40688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0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321D7-1299-43CA-21A2-5BD481ABC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92AF3FA-7126-E88A-FC7E-48E0B4637C67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Navigation Menu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A07844-938C-AD95-C915-EE3840B04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3618876"/>
            <a:ext cx="5940000" cy="1738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18E2CF-35E1-585B-A1FA-5D3BFD2A2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" y="3618875"/>
            <a:ext cx="5940000" cy="11762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A6A92F-F8FF-2819-C88E-A2377226628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7240"/>
          <a:stretch/>
        </p:blipFill>
        <p:spPr>
          <a:xfrm>
            <a:off x="6181724" y="3618876"/>
            <a:ext cx="5940000" cy="173831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D1B73F91-5894-901E-BC23-CC79FD87B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2335489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CBBCC73F-5DAA-2CFE-D5F9-16AD1B069BBB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119D89-D5E8-5FCA-7F32-A9CE56635909}"/>
              </a:ext>
            </a:extLst>
          </p:cNvPr>
          <p:cNvSpPr/>
          <p:nvPr/>
        </p:nvSpPr>
        <p:spPr>
          <a:xfrm>
            <a:off x="70276" y="3656405"/>
            <a:ext cx="5939999" cy="117623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926F48-A9D6-D16C-B26E-C202FF58A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827" y="3610184"/>
            <a:ext cx="5940000" cy="31736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BC42A71-1FF6-051D-FFB1-AD39C1A997CC}"/>
              </a:ext>
            </a:extLst>
          </p:cNvPr>
          <p:cNvSpPr/>
          <p:nvPr/>
        </p:nvSpPr>
        <p:spPr>
          <a:xfrm>
            <a:off x="9220200" y="3618875"/>
            <a:ext cx="2348948" cy="27260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04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69A4F-DABE-5838-B30C-5F99F635B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BC2F4EE-483A-B173-F366-50E9D0632A7B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Page Identification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CE5E27-61BB-8E11-4B26-D1089D6F1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4704726"/>
            <a:ext cx="5940000" cy="1738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BFAA2F-D8C1-A4D7-93B2-2CF431C51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" y="4704725"/>
            <a:ext cx="5940000" cy="11762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2415913-B9AD-5927-2267-2142A8690C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7240"/>
          <a:stretch/>
        </p:blipFill>
        <p:spPr>
          <a:xfrm>
            <a:off x="6181724" y="3618876"/>
            <a:ext cx="5940000" cy="173831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D2C5C71-233E-4DEC-3677-7427BA114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2335489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9B69F6C-9968-E5E9-97BE-EBA80DB933A8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18CBE-7135-9ACC-55FC-9626DB71D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827" y="3610184"/>
            <a:ext cx="5940000" cy="31736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E9588D-8A0C-558A-4B48-2A11595DB8F6}"/>
              </a:ext>
            </a:extLst>
          </p:cNvPr>
          <p:cNvSpPr/>
          <p:nvPr/>
        </p:nvSpPr>
        <p:spPr>
          <a:xfrm>
            <a:off x="9290438" y="3632567"/>
            <a:ext cx="312668" cy="27260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B29EF-0F4E-2AE0-6D4C-21FE0599F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2724045"/>
            <a:ext cx="5940000" cy="173831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867D21-C18C-5918-63A5-B3B489C32989}"/>
              </a:ext>
            </a:extLst>
          </p:cNvPr>
          <p:cNvSpPr/>
          <p:nvPr/>
        </p:nvSpPr>
        <p:spPr>
          <a:xfrm>
            <a:off x="-1" y="2724043"/>
            <a:ext cx="6010275" cy="57626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46510E-8898-22F9-C300-F52D03E34C61}"/>
              </a:ext>
            </a:extLst>
          </p:cNvPr>
          <p:cNvSpPr/>
          <p:nvPr/>
        </p:nvSpPr>
        <p:spPr>
          <a:xfrm>
            <a:off x="-2" y="4943474"/>
            <a:ext cx="6010275" cy="28575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5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C336C-FBA9-4027-D202-90869457C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5BDBB-E9F2-5604-5F05-5EE7E841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4" y="3509495"/>
            <a:ext cx="5940000" cy="33498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A06738-BF34-C3B6-6D29-C28DBC68E94D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Page Combination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30735A-43BB-BC9A-D534-834869AA9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3199776"/>
            <a:ext cx="5940000" cy="1738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24C7970-AB5E-AC6D-01E1-4977BCAED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5" y="3199776"/>
            <a:ext cx="5940000" cy="1176237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F7AE12F-F6EA-E6F7-31DD-A501461E9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2335489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CF5A9CA-AF1A-1893-0FA5-F39DF2F60A67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EF251C-1BDB-D23A-5068-E28C8886647F}"/>
              </a:ext>
            </a:extLst>
          </p:cNvPr>
          <p:cNvSpPr/>
          <p:nvPr/>
        </p:nvSpPr>
        <p:spPr>
          <a:xfrm>
            <a:off x="70276" y="4000500"/>
            <a:ext cx="5939999" cy="41304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8C0F98-E373-0ACD-D7F9-7FB6A62FE5EB}"/>
              </a:ext>
            </a:extLst>
          </p:cNvPr>
          <p:cNvSpPr/>
          <p:nvPr/>
        </p:nvSpPr>
        <p:spPr>
          <a:xfrm>
            <a:off x="11058525" y="3540684"/>
            <a:ext cx="577298" cy="27260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12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7C1FA-E7B3-352E-DE23-CB9956E23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A80DC13-E82B-EEC0-2AC8-EE8D19C6811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Booking Button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C4AE99-8605-F882-717D-D0C839E7D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51"/>
          <a:stretch/>
        </p:blipFill>
        <p:spPr>
          <a:xfrm>
            <a:off x="70275" y="3618876"/>
            <a:ext cx="5940000" cy="17383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8E9F5B-0CBB-9806-B6AD-81DA4454E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240"/>
          <a:stretch/>
        </p:blipFill>
        <p:spPr>
          <a:xfrm>
            <a:off x="6181724" y="3618876"/>
            <a:ext cx="5940000" cy="1738314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893BD06-D3DA-84D7-1EDD-1702D0FC8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2335489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4E27A2D-C9C7-1E1C-CFBC-548279A8E229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72615F-B6AB-E823-A0B7-06C82BA01667}"/>
              </a:ext>
            </a:extLst>
          </p:cNvPr>
          <p:cNvSpPr/>
          <p:nvPr/>
        </p:nvSpPr>
        <p:spPr>
          <a:xfrm>
            <a:off x="11515725" y="3639688"/>
            <a:ext cx="628650" cy="26897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8314BE-EEC3-770F-F750-52F405D27682}"/>
              </a:ext>
            </a:extLst>
          </p:cNvPr>
          <p:cNvSpPr/>
          <p:nvPr/>
        </p:nvSpPr>
        <p:spPr>
          <a:xfrm>
            <a:off x="3895725" y="3650971"/>
            <a:ext cx="628650" cy="268977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71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3C0DB-46B0-6EF2-CF02-07AF03AEF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5E8DE4-269A-FD8F-5B65-F88485FBABDE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Booking Process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C9136FA-D219-9A58-2053-9F45CD0E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7363" y="1093927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516654DC-03C4-CA9E-7900-73FF31B95AC6}"/>
              </a:ext>
            </a:extLst>
          </p:cNvPr>
          <p:cNvSpPr txBox="1">
            <a:spLocks/>
          </p:cNvSpPr>
          <p:nvPr/>
        </p:nvSpPr>
        <p:spPr>
          <a:xfrm>
            <a:off x="5701365" y="256870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84546-45BA-00CA-FD6D-4F0DF3DCA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517656"/>
            <a:ext cx="9000000" cy="10739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C828E4-BC0F-58A9-50C4-4E74DFDD0355}"/>
              </a:ext>
            </a:extLst>
          </p:cNvPr>
          <p:cNvSpPr/>
          <p:nvPr/>
        </p:nvSpPr>
        <p:spPr>
          <a:xfrm>
            <a:off x="5081294" y="1610956"/>
            <a:ext cx="2062455" cy="99754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D6A7C-6FC7-0285-68A2-79D77CD7E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51"/>
          <a:stretch/>
        </p:blipFill>
        <p:spPr>
          <a:xfrm>
            <a:off x="1596000" y="2973381"/>
            <a:ext cx="9000000" cy="3789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5F1B96-8F7F-A291-3324-E9EEE1666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521" y="2958737"/>
            <a:ext cx="9000000" cy="46725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E36251-8A4C-F74C-D466-75EC1E73DAF5}"/>
              </a:ext>
            </a:extLst>
          </p:cNvPr>
          <p:cNvSpPr/>
          <p:nvPr/>
        </p:nvSpPr>
        <p:spPr>
          <a:xfrm>
            <a:off x="9744075" y="3003067"/>
            <a:ext cx="789270" cy="406884"/>
          </a:xfrm>
          <a:prstGeom prst="roundRect">
            <a:avLst>
              <a:gd name="adj" fmla="val 5906"/>
            </a:avLst>
          </a:prstGeom>
          <a:noFill/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9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98D98-323D-BB25-476A-366522151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A54C40-ECC0-32C1-5FC6-756E746098A9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Booking Process – Option 1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D25C6A0-5399-3CB2-3798-810FB2103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7363" y="1093927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A62200B-F65F-EF34-11B0-DBD98A2A58CA}"/>
              </a:ext>
            </a:extLst>
          </p:cNvPr>
          <p:cNvSpPr txBox="1">
            <a:spLocks/>
          </p:cNvSpPr>
          <p:nvPr/>
        </p:nvSpPr>
        <p:spPr>
          <a:xfrm>
            <a:off x="5701365" y="256870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56A16-A134-35D8-CDFC-9F96D37AA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517656"/>
            <a:ext cx="9000000" cy="10739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13302D-58B2-1633-5AA5-6B602C5227FD}"/>
              </a:ext>
            </a:extLst>
          </p:cNvPr>
          <p:cNvSpPr/>
          <p:nvPr/>
        </p:nvSpPr>
        <p:spPr>
          <a:xfrm>
            <a:off x="5081294" y="1610956"/>
            <a:ext cx="2062455" cy="99754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D3226-E1AB-8CEB-E35D-55CE10107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51"/>
          <a:stretch/>
        </p:blipFill>
        <p:spPr>
          <a:xfrm>
            <a:off x="1596000" y="2973381"/>
            <a:ext cx="9000000" cy="378936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E6AE22-C126-A329-07E2-4AEAB337D3D0}"/>
              </a:ext>
            </a:extLst>
          </p:cNvPr>
          <p:cNvSpPr/>
          <p:nvPr/>
        </p:nvSpPr>
        <p:spPr>
          <a:xfrm>
            <a:off x="6490635" y="4133850"/>
            <a:ext cx="3624915" cy="1933575"/>
          </a:xfrm>
          <a:prstGeom prst="roundRect">
            <a:avLst>
              <a:gd name="adj" fmla="val 5906"/>
            </a:avLst>
          </a:prstGeom>
          <a:noFill/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D3CD0-AC37-3B6C-498E-333F20278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521" y="2958737"/>
            <a:ext cx="9000000" cy="4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8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7D01E-E05C-F39D-AA78-64DBA5C6A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16D34-B919-3510-89A3-2F7DD1D26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66"/>
          <a:stretch/>
        </p:blipFill>
        <p:spPr>
          <a:xfrm>
            <a:off x="1612521" y="2956535"/>
            <a:ext cx="9000000" cy="37893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617C43-EE79-9E14-E1F6-1254F97C9504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Booking Process – Option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DEA5686-50E7-4839-1631-FABC919C1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7363" y="1093927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3EE451A-EA2A-5FD6-1DC7-46F7BBACE046}"/>
              </a:ext>
            </a:extLst>
          </p:cNvPr>
          <p:cNvSpPr txBox="1">
            <a:spLocks/>
          </p:cNvSpPr>
          <p:nvPr/>
        </p:nvSpPr>
        <p:spPr>
          <a:xfrm>
            <a:off x="5701365" y="256870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3FD3F-D531-8363-1ED8-022F39B9A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517656"/>
            <a:ext cx="9000000" cy="10739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7672C-160A-F7C9-41B7-A7F54655A474}"/>
              </a:ext>
            </a:extLst>
          </p:cNvPr>
          <p:cNvSpPr/>
          <p:nvPr/>
        </p:nvSpPr>
        <p:spPr>
          <a:xfrm>
            <a:off x="5081294" y="1610956"/>
            <a:ext cx="2062455" cy="99754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6181F8-948B-BD23-7890-D260B5A0F839}"/>
              </a:ext>
            </a:extLst>
          </p:cNvPr>
          <p:cNvSpPr/>
          <p:nvPr/>
        </p:nvSpPr>
        <p:spPr>
          <a:xfrm>
            <a:off x="6490635" y="3686176"/>
            <a:ext cx="3624915" cy="2790824"/>
          </a:xfrm>
          <a:prstGeom prst="roundRect">
            <a:avLst>
              <a:gd name="adj" fmla="val 5906"/>
            </a:avLst>
          </a:prstGeom>
          <a:noFill/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25209-15DA-F32A-FB1B-F271954BA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521" y="2958737"/>
            <a:ext cx="9000000" cy="4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6DC17-D56C-715B-6446-ADEAB43FF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DFF841-BBEF-9069-6DDE-4ACA5B8BC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66"/>
          <a:stretch/>
        </p:blipFill>
        <p:spPr>
          <a:xfrm>
            <a:off x="1612521" y="2956535"/>
            <a:ext cx="9000000" cy="37893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3A74B03-4A3B-1D56-DC34-6F8F01880909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Booking Process – Option 2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70919959-87FE-DA0C-8961-B3DDB5B0E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7363" y="1093927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445A69C-0355-2EF2-C616-B9C281CC4364}"/>
              </a:ext>
            </a:extLst>
          </p:cNvPr>
          <p:cNvSpPr txBox="1">
            <a:spLocks/>
          </p:cNvSpPr>
          <p:nvPr/>
        </p:nvSpPr>
        <p:spPr>
          <a:xfrm>
            <a:off x="5701365" y="256870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9FBF0-EDE0-6831-FF8B-03E1F58CC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517656"/>
            <a:ext cx="9000000" cy="107399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21414B-2DAB-69DE-D719-1E915EDA90EC}"/>
              </a:ext>
            </a:extLst>
          </p:cNvPr>
          <p:cNvSpPr/>
          <p:nvPr/>
        </p:nvSpPr>
        <p:spPr>
          <a:xfrm>
            <a:off x="5081294" y="1610956"/>
            <a:ext cx="2062455" cy="99754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A5F90D-E9E6-E99C-2B53-C1C34477DE9A}"/>
              </a:ext>
            </a:extLst>
          </p:cNvPr>
          <p:cNvSpPr/>
          <p:nvPr/>
        </p:nvSpPr>
        <p:spPr>
          <a:xfrm>
            <a:off x="6490635" y="3686176"/>
            <a:ext cx="3624915" cy="2790824"/>
          </a:xfrm>
          <a:prstGeom prst="roundRect">
            <a:avLst>
              <a:gd name="adj" fmla="val 5906"/>
            </a:avLst>
          </a:prstGeom>
          <a:noFill/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9E186-D0B8-98E1-5E54-628887E57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521" y="2958737"/>
            <a:ext cx="9000000" cy="46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8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533AC-EA89-7F70-6376-9DAF0A3D0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C4A17F2-0DA9-7C69-8827-EA27901D6D1F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Header Image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F89669-C492-270F-2E85-19F8F02E3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10"/>
          <a:stretch/>
        </p:blipFill>
        <p:spPr>
          <a:xfrm>
            <a:off x="70275" y="1537152"/>
            <a:ext cx="5940000" cy="5291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6C9E85-5361-59FE-46F1-46EB09D4F4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74"/>
          <a:stretch/>
        </p:blipFill>
        <p:spPr>
          <a:xfrm>
            <a:off x="6181724" y="1537153"/>
            <a:ext cx="5940000" cy="5291660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E4062AE-7995-1AF9-1727-3D1972A69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402C8F1-3515-5ACF-D9C1-2DF2389EE97D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EA54366-D974-372E-C501-4F29884475A1}"/>
              </a:ext>
            </a:extLst>
          </p:cNvPr>
          <p:cNvSpPr/>
          <p:nvPr/>
        </p:nvSpPr>
        <p:spPr>
          <a:xfrm>
            <a:off x="0" y="1801497"/>
            <a:ext cx="6096000" cy="215365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D97EDE-92D2-4CCA-E7AD-269AA21D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797" y="1537841"/>
            <a:ext cx="5940000" cy="3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9E3C0-82CC-24F8-D704-04E9D56F9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0B10F-3E7C-8050-28C3-6775FC4F6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User Goals – Common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9896F-588C-CFF7-44A9-8A0D3561A441}"/>
              </a:ext>
            </a:extLst>
          </p:cNvPr>
          <p:cNvSpPr txBox="1"/>
          <p:nvPr/>
        </p:nvSpPr>
        <p:spPr>
          <a:xfrm>
            <a:off x="446353" y="1728906"/>
            <a:ext cx="174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CDCCC-23A1-D9D3-A3E8-7262BE20901F}"/>
              </a:ext>
            </a:extLst>
          </p:cNvPr>
          <p:cNvSpPr txBox="1"/>
          <p:nvPr/>
        </p:nvSpPr>
        <p:spPr>
          <a:xfrm>
            <a:off x="446353" y="2283952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ECEC9-C151-D621-0CB9-1B605952C684}"/>
              </a:ext>
            </a:extLst>
          </p:cNvPr>
          <p:cNvSpPr txBox="1"/>
          <p:nvPr/>
        </p:nvSpPr>
        <p:spPr>
          <a:xfrm>
            <a:off x="446353" y="3947087"/>
            <a:ext cx="169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B456C-6637-1BD8-B739-76871E38E5FE}"/>
              </a:ext>
            </a:extLst>
          </p:cNvPr>
          <p:cNvSpPr txBox="1"/>
          <p:nvPr/>
        </p:nvSpPr>
        <p:spPr>
          <a:xfrm>
            <a:off x="446353" y="5613229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voucher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06F75-309A-B080-52DF-3B9E506C57FE}"/>
              </a:ext>
            </a:extLst>
          </p:cNvPr>
          <p:cNvSpPr txBox="1"/>
          <p:nvPr/>
        </p:nvSpPr>
        <p:spPr>
          <a:xfrm>
            <a:off x="4364831" y="5613229"/>
            <a:ext cx="165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Book a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EE322-A3E9-F9F1-BF60-249793D3F963}"/>
              </a:ext>
            </a:extLst>
          </p:cNvPr>
          <p:cNvSpPr txBox="1"/>
          <p:nvPr/>
        </p:nvSpPr>
        <p:spPr>
          <a:xfrm>
            <a:off x="446353" y="2838999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prices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764DD7-64E5-9131-0EB5-0FE49381BAB8}"/>
              </a:ext>
            </a:extLst>
          </p:cNvPr>
          <p:cNvSpPr txBox="1"/>
          <p:nvPr/>
        </p:nvSpPr>
        <p:spPr>
          <a:xfrm>
            <a:off x="446353" y="3393043"/>
            <a:ext cx="25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Dietary requirements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D4999-90BD-CC34-1BD5-9A0CFD2D7003}"/>
              </a:ext>
            </a:extLst>
          </p:cNvPr>
          <p:cNvSpPr txBox="1"/>
          <p:nvPr/>
        </p:nvSpPr>
        <p:spPr>
          <a:xfrm>
            <a:off x="4364831" y="1728906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its dog friendly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D5A11-4B82-F4E0-39B2-5FC378A5F392}"/>
              </a:ext>
            </a:extLst>
          </p:cNvPr>
          <p:cNvSpPr txBox="1"/>
          <p:nvPr/>
        </p:nvSpPr>
        <p:spPr>
          <a:xfrm>
            <a:off x="4364831" y="2834814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outside catering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4EB77-8675-A6D7-5639-404D86546D9C}"/>
              </a:ext>
            </a:extLst>
          </p:cNvPr>
          <p:cNvSpPr txBox="1"/>
          <p:nvPr/>
        </p:nvSpPr>
        <p:spPr>
          <a:xfrm>
            <a:off x="4364831" y="3947087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customer reviews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3C407-E9E6-0358-649D-36FA44FDA968}"/>
              </a:ext>
            </a:extLst>
          </p:cNvPr>
          <p:cNvSpPr txBox="1"/>
          <p:nvPr/>
        </p:nvSpPr>
        <p:spPr>
          <a:xfrm>
            <a:off x="446353" y="505718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opening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8C1FA-BD30-6B0E-2B6B-4F6AC4483FD5}"/>
              </a:ext>
            </a:extLst>
          </p:cNvPr>
          <p:cNvSpPr txBox="1"/>
          <p:nvPr/>
        </p:nvSpPr>
        <p:spPr>
          <a:xfrm>
            <a:off x="446353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times for set menus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411B7-F9EC-63D8-4A65-B331DAF41E6D}"/>
              </a:ext>
            </a:extLst>
          </p:cNvPr>
          <p:cNvSpPr txBox="1"/>
          <p:nvPr/>
        </p:nvSpPr>
        <p:spPr>
          <a:xfrm>
            <a:off x="4364831" y="5060779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social media links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22C143-A11D-F8B1-BACC-0E9A3E5BD225}"/>
              </a:ext>
            </a:extLst>
          </p:cNvPr>
          <p:cNvSpPr txBox="1"/>
          <p:nvPr/>
        </p:nvSpPr>
        <p:spPr>
          <a:xfrm>
            <a:off x="4364831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social media updates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14A21C-CE85-368B-0B7C-9EE6C83372C6}"/>
              </a:ext>
            </a:extLst>
          </p:cNvPr>
          <p:cNvSpPr txBox="1"/>
          <p:nvPr/>
        </p:nvSpPr>
        <p:spPr>
          <a:xfrm>
            <a:off x="4364831" y="228186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contact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4B56F4-5D42-6593-A226-8FBC9DA23B51}"/>
              </a:ext>
            </a:extLst>
          </p:cNvPr>
          <p:cNvSpPr txBox="1"/>
          <p:nvPr/>
        </p:nvSpPr>
        <p:spPr>
          <a:xfrm>
            <a:off x="4364831" y="339016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about us of café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7EC61BA-BF5A-709C-3072-4575C8DDF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60" y="3716198"/>
            <a:ext cx="4360862" cy="2773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3A17A2-ADC4-3206-EFED-475E9FB26D41}"/>
              </a:ext>
            </a:extLst>
          </p:cNvPr>
          <p:cNvSpPr/>
          <p:nvPr/>
        </p:nvSpPr>
        <p:spPr>
          <a:xfrm>
            <a:off x="446354" y="1689129"/>
            <a:ext cx="1582472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3C5563-94D1-32D7-BBA5-D68ABAC1DADA}"/>
              </a:ext>
            </a:extLst>
          </p:cNvPr>
          <p:cNvSpPr/>
          <p:nvPr/>
        </p:nvSpPr>
        <p:spPr>
          <a:xfrm>
            <a:off x="446354" y="2249811"/>
            <a:ext cx="1582472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0A8E4-1EFB-6B41-C0D8-FB4462A54331}"/>
              </a:ext>
            </a:extLst>
          </p:cNvPr>
          <p:cNvSpPr/>
          <p:nvPr/>
        </p:nvSpPr>
        <p:spPr>
          <a:xfrm>
            <a:off x="446354" y="2795037"/>
            <a:ext cx="1582472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37F3D-AB9F-EA2F-12E0-A6C880E2B2B7}"/>
              </a:ext>
            </a:extLst>
          </p:cNvPr>
          <p:cNvSpPr/>
          <p:nvPr/>
        </p:nvSpPr>
        <p:spPr>
          <a:xfrm>
            <a:off x="446353" y="3350389"/>
            <a:ext cx="24492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430298-C60C-590A-260A-79C9E905660C}"/>
              </a:ext>
            </a:extLst>
          </p:cNvPr>
          <p:cNvSpPr/>
          <p:nvPr/>
        </p:nvSpPr>
        <p:spPr>
          <a:xfrm>
            <a:off x="446352" y="4463359"/>
            <a:ext cx="3058847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13EE53-941A-2325-C04A-B6697DB0DB4F}"/>
              </a:ext>
            </a:extLst>
          </p:cNvPr>
          <p:cNvSpPr/>
          <p:nvPr/>
        </p:nvSpPr>
        <p:spPr>
          <a:xfrm>
            <a:off x="446352" y="5026333"/>
            <a:ext cx="3058847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185B2C-35F8-C64A-E8F9-7A076D6D055B}"/>
              </a:ext>
            </a:extLst>
          </p:cNvPr>
          <p:cNvSpPr/>
          <p:nvPr/>
        </p:nvSpPr>
        <p:spPr>
          <a:xfrm>
            <a:off x="4364832" y="5573452"/>
            <a:ext cx="15692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400B56-DB06-C5D8-B442-56777ACE321B}"/>
              </a:ext>
            </a:extLst>
          </p:cNvPr>
          <p:cNvSpPr/>
          <p:nvPr/>
        </p:nvSpPr>
        <p:spPr>
          <a:xfrm>
            <a:off x="10523142" y="2760173"/>
            <a:ext cx="10014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253075-AEAA-FC9D-46DD-0991C0BD0647}"/>
              </a:ext>
            </a:extLst>
          </p:cNvPr>
          <p:cNvSpPr txBox="1"/>
          <p:nvPr/>
        </p:nvSpPr>
        <p:spPr>
          <a:xfrm>
            <a:off x="10502631" y="2787403"/>
            <a:ext cx="10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Primary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A6099C-BF41-3EF6-EF32-567FA53D4DFC}"/>
              </a:ext>
            </a:extLst>
          </p:cNvPr>
          <p:cNvSpPr txBox="1"/>
          <p:nvPr/>
        </p:nvSpPr>
        <p:spPr>
          <a:xfrm>
            <a:off x="10502632" y="3205500"/>
            <a:ext cx="153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Secondary</a:t>
            </a:r>
          </a:p>
        </p:txBody>
      </p:sp>
    </p:spTree>
    <p:extLst>
      <p:ext uri="{BB962C8B-B14F-4D97-AF65-F5344CB8AC3E}">
        <p14:creationId xmlns:p14="http://schemas.microsoft.com/office/powerpoint/2010/main" val="2632467021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F2609-12DD-ECD3-DBED-C2639F1E1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CA698F2-247C-70D9-4D0F-A6503705BB08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Image Size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523D7F-6894-E799-106B-67361C2EF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10"/>
          <a:stretch/>
        </p:blipFill>
        <p:spPr>
          <a:xfrm>
            <a:off x="70275" y="1537152"/>
            <a:ext cx="5940000" cy="5291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B7CE7CF-2301-16DD-A6F0-3FEB090581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74"/>
          <a:stretch/>
        </p:blipFill>
        <p:spPr>
          <a:xfrm>
            <a:off x="6181724" y="1537153"/>
            <a:ext cx="5940000" cy="5291660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A75C094-6367-0B34-A1BB-D1DF6806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529A1CA4-6203-036D-69A0-81430AB206E1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39E344-7083-19A1-2342-2085B849F716}"/>
              </a:ext>
            </a:extLst>
          </p:cNvPr>
          <p:cNvSpPr/>
          <p:nvPr/>
        </p:nvSpPr>
        <p:spPr>
          <a:xfrm>
            <a:off x="70275" y="3764604"/>
            <a:ext cx="6017999" cy="30507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9376A-C14E-D1FC-498D-9452C8517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797" y="1537841"/>
            <a:ext cx="5940000" cy="31736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D6BE0F-159F-8240-8B8C-2C23D06EF834}"/>
              </a:ext>
            </a:extLst>
          </p:cNvPr>
          <p:cNvSpPr/>
          <p:nvPr/>
        </p:nvSpPr>
        <p:spPr>
          <a:xfrm>
            <a:off x="6181725" y="1801498"/>
            <a:ext cx="6010276" cy="2235481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08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DD9B2-9602-421A-E1CC-5B4EAC12D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125D11-555C-8118-E64C-52282D11A873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Font Size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CF600E-6D39-1EDC-75DA-2CF9A7D1B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10"/>
          <a:stretch/>
        </p:blipFill>
        <p:spPr>
          <a:xfrm>
            <a:off x="70275" y="1537152"/>
            <a:ext cx="5940000" cy="5291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129DC7D-82F9-4E74-DA10-DF702DD7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74"/>
          <a:stretch/>
        </p:blipFill>
        <p:spPr>
          <a:xfrm>
            <a:off x="6181724" y="1537153"/>
            <a:ext cx="5940000" cy="5291660"/>
          </a:xfrm>
          <a:prstGeom prst="rect">
            <a:avLst/>
          </a:prstGeom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AD9DFE95-313C-C4E1-3891-92DF8D4A9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FD07D7D-B821-A2D2-B9B2-1CC8EF77FD98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F0BD774-FD8C-0AC3-62E0-9DE4C60BFA76}"/>
              </a:ext>
            </a:extLst>
          </p:cNvPr>
          <p:cNvSpPr/>
          <p:nvPr/>
        </p:nvSpPr>
        <p:spPr>
          <a:xfrm>
            <a:off x="243191" y="4698460"/>
            <a:ext cx="2500009" cy="119650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A21DDE-89D5-1A38-09D0-C7DCA4FAF2D1}"/>
              </a:ext>
            </a:extLst>
          </p:cNvPr>
          <p:cNvSpPr/>
          <p:nvPr/>
        </p:nvSpPr>
        <p:spPr>
          <a:xfrm>
            <a:off x="6368374" y="2321668"/>
            <a:ext cx="2500009" cy="1196502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8F2BE-020E-F0AC-C494-C42143ED9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797" y="1537841"/>
            <a:ext cx="5940000" cy="3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94F95-4FEC-5781-9DA0-83ED801C3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D12943-BE57-FA20-C21B-7344621F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99" b="55929"/>
          <a:stretch/>
        </p:blipFill>
        <p:spPr>
          <a:xfrm>
            <a:off x="70277" y="1526407"/>
            <a:ext cx="5940000" cy="5474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517F1-CE66-7398-39C1-143AA7A19F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40" b="12571"/>
          <a:stretch/>
        </p:blipFill>
        <p:spPr>
          <a:xfrm>
            <a:off x="6181725" y="1526407"/>
            <a:ext cx="5940000" cy="412432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562719-EB72-FB43-3CB4-E72BB7C4C4EA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Home Images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06042DF-1C86-CDED-EDB9-7280E168E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0779B76-0D9F-64CE-5B87-7B2549C654A9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C43791-C3F6-C2A1-D350-D48A0EB9E39F}"/>
              </a:ext>
            </a:extLst>
          </p:cNvPr>
          <p:cNvSpPr/>
          <p:nvPr/>
        </p:nvSpPr>
        <p:spPr>
          <a:xfrm>
            <a:off x="60750" y="1795559"/>
            <a:ext cx="5949527" cy="5891116"/>
          </a:xfrm>
          <a:prstGeom prst="roundRect">
            <a:avLst>
              <a:gd name="adj" fmla="val 3894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B24F3B-8374-D2CF-55D3-B76E0BE82446}"/>
              </a:ext>
            </a:extLst>
          </p:cNvPr>
          <p:cNvSpPr/>
          <p:nvPr/>
        </p:nvSpPr>
        <p:spPr>
          <a:xfrm>
            <a:off x="6217675" y="1719307"/>
            <a:ext cx="5864643" cy="320983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89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CC84F-9535-23B1-579D-0BE067C7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40C377-B285-B9AB-D247-1093180F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735" b="6614"/>
          <a:stretch/>
        </p:blipFill>
        <p:spPr>
          <a:xfrm>
            <a:off x="70277" y="2742372"/>
            <a:ext cx="5940000" cy="385053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64082B-02B0-047B-18DC-8569452C8FB6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Reviews Space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A1575CC-1CA4-EDA5-8EC6-1D2A92AE5EF9}"/>
              </a:ext>
            </a:extLst>
          </p:cNvPr>
          <p:cNvSpPr/>
          <p:nvPr/>
        </p:nvSpPr>
        <p:spPr>
          <a:xfrm>
            <a:off x="70276" y="3884691"/>
            <a:ext cx="5940000" cy="2354183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230772D-A77A-1EC6-D9AB-E4BC5D54B138}"/>
              </a:ext>
            </a:extLst>
          </p:cNvPr>
          <p:cNvSpPr txBox="1">
            <a:spLocks/>
          </p:cNvSpPr>
          <p:nvPr/>
        </p:nvSpPr>
        <p:spPr>
          <a:xfrm>
            <a:off x="2377638" y="2335489"/>
            <a:ext cx="1057274" cy="4068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24B173-79AB-DE18-6D7F-749041D2D9D3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3B533E-5866-891B-1EAC-A35BD84E6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4" y="2793687"/>
            <a:ext cx="5940000" cy="33785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156AD7-3E95-95EE-D72A-332250D00136}"/>
              </a:ext>
            </a:extLst>
          </p:cNvPr>
          <p:cNvSpPr/>
          <p:nvPr/>
        </p:nvSpPr>
        <p:spPr>
          <a:xfrm>
            <a:off x="6133677" y="4069387"/>
            <a:ext cx="5988046" cy="182658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66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DD9B1-5C0A-ABE0-5F47-D0847043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36B281-22CE-EF6D-2EB0-3FD3C8A3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735" b="6614"/>
          <a:stretch/>
        </p:blipFill>
        <p:spPr>
          <a:xfrm>
            <a:off x="70277" y="2742372"/>
            <a:ext cx="5940000" cy="385053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31401CC-F3BD-4209-CD6E-DC2187A9AAA3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Reviews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7B87EB-EE12-FD62-4466-CCE8A8DDD1E7}"/>
              </a:ext>
            </a:extLst>
          </p:cNvPr>
          <p:cNvSpPr/>
          <p:nvPr/>
        </p:nvSpPr>
        <p:spPr>
          <a:xfrm>
            <a:off x="1314450" y="4686300"/>
            <a:ext cx="3409950" cy="1028700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1A50E16-C4A2-BD2E-938F-3FE1AEA32EBE}"/>
              </a:ext>
            </a:extLst>
          </p:cNvPr>
          <p:cNvSpPr txBox="1">
            <a:spLocks/>
          </p:cNvSpPr>
          <p:nvPr/>
        </p:nvSpPr>
        <p:spPr>
          <a:xfrm>
            <a:off x="2377638" y="2335489"/>
            <a:ext cx="1057274" cy="4068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B5E408-8719-4734-7ADF-5F04B9EFBB3D}"/>
              </a:ext>
            </a:extLst>
          </p:cNvPr>
          <p:cNvSpPr txBox="1">
            <a:spLocks/>
          </p:cNvSpPr>
          <p:nvPr/>
        </p:nvSpPr>
        <p:spPr>
          <a:xfrm>
            <a:off x="8757089" y="2335488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E916B8-AF6E-EFE6-4881-AB6BA560A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4" y="2793687"/>
            <a:ext cx="5940000" cy="337851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4F0F85-D4D5-5A4E-DD32-6E9D992ED8BF}"/>
              </a:ext>
            </a:extLst>
          </p:cNvPr>
          <p:cNvSpPr/>
          <p:nvPr/>
        </p:nvSpPr>
        <p:spPr>
          <a:xfrm>
            <a:off x="6610350" y="4610100"/>
            <a:ext cx="5076826" cy="101917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4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E8E3-1223-27F4-3A83-D997B111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86FAC73-5761-6FFF-0F1F-9FBD3B97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931"/>
          <a:stretch/>
        </p:blipFill>
        <p:spPr>
          <a:xfrm>
            <a:off x="70276" y="1853039"/>
            <a:ext cx="5940000" cy="48525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EB845E-5B3B-BAAD-E60B-091A152AF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3"/>
          <a:stretch/>
        </p:blipFill>
        <p:spPr>
          <a:xfrm>
            <a:off x="6181724" y="1853040"/>
            <a:ext cx="5940000" cy="485256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46BE128-BFA2-9C6B-DFEC-DFB62C9F1008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Header Information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8260E5A-C3B1-8CBA-E87B-97FE48B4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8819A6-B7F2-11AB-20F3-9AEC881B618B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CC3F19-C712-1FA0-42E1-130932690D59}"/>
              </a:ext>
            </a:extLst>
          </p:cNvPr>
          <p:cNvSpPr/>
          <p:nvPr/>
        </p:nvSpPr>
        <p:spPr>
          <a:xfrm>
            <a:off x="32757" y="2117384"/>
            <a:ext cx="6015037" cy="214981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C96542-0133-5FE4-CE3F-E03F6BABE0CD}"/>
              </a:ext>
            </a:extLst>
          </p:cNvPr>
          <p:cNvSpPr/>
          <p:nvPr/>
        </p:nvSpPr>
        <p:spPr>
          <a:xfrm>
            <a:off x="6144208" y="2129503"/>
            <a:ext cx="6015037" cy="2149816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D4B82E3-47CE-AF14-A5FF-2E43835F08A1}"/>
              </a:ext>
            </a:extLst>
          </p:cNvPr>
          <p:cNvSpPr/>
          <p:nvPr/>
        </p:nvSpPr>
        <p:spPr>
          <a:xfrm>
            <a:off x="3239311" y="5122522"/>
            <a:ext cx="1089498" cy="286054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0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7C0E-7EE7-6E2D-37D4-BC1A48CC9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EA1199-6585-710B-4C55-D73E881C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7" y="1488307"/>
            <a:ext cx="5940000" cy="600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40484-ECA9-D19F-1AF6-44BEA7DB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4" y="1488307"/>
            <a:ext cx="5940000" cy="611789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617CE9F-E981-C217-F618-A26E4D421951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Menu Layout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7B89537-CCF5-FC3A-0285-8BDFD0E69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7E74C7C-F5D6-FB27-9DD6-2E7406BCDD6C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94064B-D889-B3C8-5A3C-E9C5CA77A6CB}"/>
              </a:ext>
            </a:extLst>
          </p:cNvPr>
          <p:cNvSpPr/>
          <p:nvPr/>
        </p:nvSpPr>
        <p:spPr>
          <a:xfrm>
            <a:off x="32757" y="1526407"/>
            <a:ext cx="6015037" cy="6079796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B7E70B-C048-0787-2A71-199D1B8447A5}"/>
              </a:ext>
            </a:extLst>
          </p:cNvPr>
          <p:cNvSpPr/>
          <p:nvPr/>
        </p:nvSpPr>
        <p:spPr>
          <a:xfrm>
            <a:off x="6219241" y="1488307"/>
            <a:ext cx="5902482" cy="6079796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7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E3E8-0622-EB80-FD95-2A3672FA4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B8F9B0-1DFF-08B7-DD4E-774A0C7A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7" y="1488307"/>
            <a:ext cx="5940000" cy="6008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A95755-D6EB-4E61-8979-5B1E455B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4" y="1488307"/>
            <a:ext cx="5940000" cy="611789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AFBD48E-C5CB-36E0-DB73-4B93E494CD57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Menu Labels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E6795DC-5D59-F641-3BBE-251E3C2CB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4FF358C-4D8E-A023-661B-F5D0FA0F32DF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AC2FBD-ABBB-B605-B814-E75F1C5450F0}"/>
              </a:ext>
            </a:extLst>
          </p:cNvPr>
          <p:cNvSpPr/>
          <p:nvPr/>
        </p:nvSpPr>
        <p:spPr>
          <a:xfrm>
            <a:off x="304800" y="5476875"/>
            <a:ext cx="590550" cy="257175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CAE02E-66A7-477F-CBFA-77F0CD2936D1}"/>
              </a:ext>
            </a:extLst>
          </p:cNvPr>
          <p:cNvSpPr/>
          <p:nvPr/>
        </p:nvSpPr>
        <p:spPr>
          <a:xfrm>
            <a:off x="8336688" y="3476625"/>
            <a:ext cx="439452" cy="304800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28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1E005-DC33-5398-9204-63B72ABF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C243F3-A003-0E68-FD24-AB217B43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520" y="1704974"/>
            <a:ext cx="3877741" cy="43529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20D1AB8-9A82-5D77-58BB-28AD7D7E6263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Menu Labels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136462C-D103-1FAA-8E91-5C9F9718B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F50844-9B22-4115-CAAF-BA51B561583A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9F2C39-CCC9-20E1-7FCB-109A5C91BB47}"/>
              </a:ext>
            </a:extLst>
          </p:cNvPr>
          <p:cNvSpPr/>
          <p:nvPr/>
        </p:nvSpPr>
        <p:spPr>
          <a:xfrm>
            <a:off x="7812812" y="1790699"/>
            <a:ext cx="2521813" cy="426719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FB6DD-C604-A901-15F3-C987C33F1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" y="3014203"/>
            <a:ext cx="5940000" cy="108676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AC09AF1-ABD0-ACB8-E2EE-5EB5075B396F}"/>
              </a:ext>
            </a:extLst>
          </p:cNvPr>
          <p:cNvSpPr/>
          <p:nvPr/>
        </p:nvSpPr>
        <p:spPr>
          <a:xfrm>
            <a:off x="276225" y="3743325"/>
            <a:ext cx="5734052" cy="257175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4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26062-E619-B3CE-FB35-A76BDB93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8FA460-F03A-9D48-A00D-7CAD07C9A3BF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Header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CECA0BB-F679-03A3-9A7B-A0C6FF67C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BAD1FEC-3465-4282-C7B0-A292D4C41BA4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111AE-2819-6DBF-D4C2-DA07C032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67" b="5323"/>
          <a:stretch/>
        </p:blipFill>
        <p:spPr>
          <a:xfrm>
            <a:off x="156000" y="4186524"/>
            <a:ext cx="5940000" cy="2519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2FBB1-9BB7-E58E-E797-03700B8A79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46" b="14927"/>
          <a:stretch/>
        </p:blipFill>
        <p:spPr>
          <a:xfrm>
            <a:off x="156000" y="1550505"/>
            <a:ext cx="5940000" cy="2469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718C73-C061-8B43-4DB4-57FCC007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116" y="1900238"/>
            <a:ext cx="2462044" cy="4087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CBCC85-2FBA-6D21-CA5E-9451380BD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862" y="1900238"/>
            <a:ext cx="2451053" cy="40871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98CC4A-0AA2-AFFF-8E6E-987DA8DBB341}"/>
              </a:ext>
            </a:extLst>
          </p:cNvPr>
          <p:cNvSpPr/>
          <p:nvPr/>
        </p:nvSpPr>
        <p:spPr>
          <a:xfrm>
            <a:off x="6589078" y="1741004"/>
            <a:ext cx="2583497" cy="2992921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F5C621-5AD6-344A-5B53-BA522A5BB18D}"/>
              </a:ext>
            </a:extLst>
          </p:cNvPr>
          <p:cNvSpPr/>
          <p:nvPr/>
        </p:nvSpPr>
        <p:spPr>
          <a:xfrm>
            <a:off x="3019425" y="1521646"/>
            <a:ext cx="3134359" cy="2640780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44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D6A1E-3712-B227-38E4-85B1E1E83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228FE-FDCE-D85D-C6B9-DD62AF41A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 - Creation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D854B-2867-EEE3-EB86-05A65D4E6F6F}"/>
              </a:ext>
            </a:extLst>
          </p:cNvPr>
          <p:cNvSpPr txBox="1"/>
          <p:nvPr/>
        </p:nvSpPr>
        <p:spPr>
          <a:xfrm>
            <a:off x="1348055" y="2498635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Who: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95D05-5682-3096-CA0E-84F9782A6D30}"/>
              </a:ext>
            </a:extLst>
          </p:cNvPr>
          <p:cNvSpPr txBox="1"/>
          <p:nvPr/>
        </p:nvSpPr>
        <p:spPr>
          <a:xfrm>
            <a:off x="1348055" y="3053681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5BC4A-6CC8-80DD-E1BD-0BF63CB43F1B}"/>
              </a:ext>
            </a:extLst>
          </p:cNvPr>
          <p:cNvSpPr txBox="1"/>
          <p:nvPr/>
        </p:nvSpPr>
        <p:spPr>
          <a:xfrm>
            <a:off x="1348055" y="4716816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0D973-73D1-B5F1-9283-BBBC88516C3E}"/>
              </a:ext>
            </a:extLst>
          </p:cNvPr>
          <p:cNvSpPr txBox="1"/>
          <p:nvPr/>
        </p:nvSpPr>
        <p:spPr>
          <a:xfrm>
            <a:off x="1348055" y="3608728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Where: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0F524-FFEF-08A8-8E8A-1C759CBFA173}"/>
              </a:ext>
            </a:extLst>
          </p:cNvPr>
          <p:cNvSpPr txBox="1"/>
          <p:nvPr/>
        </p:nvSpPr>
        <p:spPr>
          <a:xfrm>
            <a:off x="1348055" y="4162772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When: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1947FB-B6E8-01F3-320A-A59C3142A028}"/>
              </a:ext>
            </a:extLst>
          </p:cNvPr>
          <p:cNvSpPr txBox="1"/>
          <p:nvPr/>
        </p:nvSpPr>
        <p:spPr>
          <a:xfrm>
            <a:off x="2866233" y="2498635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Is performing the task?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1320A-DC2B-A3A8-5CA5-040E9DB05CCD}"/>
              </a:ext>
            </a:extLst>
          </p:cNvPr>
          <p:cNvSpPr txBox="1"/>
          <p:nvPr/>
        </p:nvSpPr>
        <p:spPr>
          <a:xfrm>
            <a:off x="2866233" y="3604543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On the website?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D435-0132-479B-5121-DE33704F7272}"/>
              </a:ext>
            </a:extLst>
          </p:cNvPr>
          <p:cNvSpPr txBox="1"/>
          <p:nvPr/>
        </p:nvSpPr>
        <p:spPr>
          <a:xfrm>
            <a:off x="2866233" y="471681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Is it important?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34FD21-2364-05F9-C2E4-90EDCE9561B3}"/>
              </a:ext>
            </a:extLst>
          </p:cNvPr>
          <p:cNvSpPr txBox="1"/>
          <p:nvPr/>
        </p:nvSpPr>
        <p:spPr>
          <a:xfrm>
            <a:off x="1348055" y="5272865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67F355-D718-638F-90D5-FFD7AA09C027}"/>
              </a:ext>
            </a:extLst>
          </p:cNvPr>
          <p:cNvSpPr txBox="1"/>
          <p:nvPr/>
        </p:nvSpPr>
        <p:spPr>
          <a:xfrm>
            <a:off x="2866233" y="5272865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Would they complete it?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83CCA-998E-1118-CFCE-3D3C532D60AD}"/>
              </a:ext>
            </a:extLst>
          </p:cNvPr>
          <p:cNvSpPr txBox="1"/>
          <p:nvPr/>
        </p:nvSpPr>
        <p:spPr>
          <a:xfrm>
            <a:off x="2866233" y="3051589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Are they trying to achieve?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8F910-6A77-4930-6489-0E86889F4B2F}"/>
              </a:ext>
            </a:extLst>
          </p:cNvPr>
          <p:cNvSpPr txBox="1"/>
          <p:nvPr/>
        </p:nvSpPr>
        <p:spPr>
          <a:xfrm>
            <a:off x="2866233" y="4159895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Would they do this?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36BAA7-ABA0-293A-EA58-24EECF6B0FBA}"/>
              </a:ext>
            </a:extLst>
          </p:cNvPr>
          <p:cNvSpPr/>
          <p:nvPr/>
        </p:nvSpPr>
        <p:spPr>
          <a:xfrm>
            <a:off x="1348056" y="2458858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C5D105-6429-66F1-76C1-CDCE08FF3BF1}"/>
              </a:ext>
            </a:extLst>
          </p:cNvPr>
          <p:cNvSpPr/>
          <p:nvPr/>
        </p:nvSpPr>
        <p:spPr>
          <a:xfrm>
            <a:off x="1348056" y="3019540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494A93-7D11-F8AA-1575-2E3FA5D87F6B}"/>
              </a:ext>
            </a:extLst>
          </p:cNvPr>
          <p:cNvSpPr/>
          <p:nvPr/>
        </p:nvSpPr>
        <p:spPr>
          <a:xfrm>
            <a:off x="1348056" y="3564766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0BB428-CA74-832D-DC9E-50DA2F209CD9}"/>
              </a:ext>
            </a:extLst>
          </p:cNvPr>
          <p:cNvSpPr/>
          <p:nvPr/>
        </p:nvSpPr>
        <p:spPr>
          <a:xfrm>
            <a:off x="1348054" y="4120118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955878-86AE-160F-0244-540EF7FF8C65}"/>
              </a:ext>
            </a:extLst>
          </p:cNvPr>
          <p:cNvSpPr/>
          <p:nvPr/>
        </p:nvSpPr>
        <p:spPr>
          <a:xfrm>
            <a:off x="1348054" y="4677039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3DD16D-B26E-23AA-3190-0A3885B9CCF1}"/>
              </a:ext>
            </a:extLst>
          </p:cNvPr>
          <p:cNvSpPr/>
          <p:nvPr/>
        </p:nvSpPr>
        <p:spPr>
          <a:xfrm>
            <a:off x="1348054" y="5228101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1934C9-3048-3F17-45FF-AB05D52D90DC}"/>
              </a:ext>
            </a:extLst>
          </p:cNvPr>
          <p:cNvCxnSpPr>
            <a:cxnSpLocks/>
          </p:cNvCxnSpPr>
          <p:nvPr/>
        </p:nvCxnSpPr>
        <p:spPr>
          <a:xfrm>
            <a:off x="6523569" y="2498635"/>
            <a:ext cx="0" cy="314356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1760439E-2E81-0664-37A0-5E2E85A1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66" y="243698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92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58F4D-5507-FB3E-31F3-E2643E3D0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B7A58C8-CF60-AC05-FBE8-4AEC919695B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Kids Menu Information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D2564CD-DAA9-AFF0-3CBA-96F912AD0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7B9580A-E306-F3E4-0594-20892767FFC0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DAC67-E690-FE93-C2DB-944EC7FC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58" b="2879"/>
          <a:stretch/>
        </p:blipFill>
        <p:spPr>
          <a:xfrm>
            <a:off x="123813" y="2343595"/>
            <a:ext cx="5940000" cy="2952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1B7417-FA9D-6FE8-501C-34D16A42A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101" y="1641837"/>
            <a:ext cx="2953246" cy="490253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3E27F02-94DA-B143-376C-AEE4E3C35752}"/>
              </a:ext>
            </a:extLst>
          </p:cNvPr>
          <p:cNvSpPr/>
          <p:nvPr/>
        </p:nvSpPr>
        <p:spPr>
          <a:xfrm>
            <a:off x="3176590" y="3255196"/>
            <a:ext cx="1271585" cy="123107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EF8B9-C836-9CCB-FDCA-B7C3F98BD206}"/>
              </a:ext>
            </a:extLst>
          </p:cNvPr>
          <p:cNvSpPr/>
          <p:nvPr/>
        </p:nvSpPr>
        <p:spPr>
          <a:xfrm>
            <a:off x="7605715" y="4903021"/>
            <a:ext cx="3022632" cy="155492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74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C1355-7AA8-84F1-633C-22ED6B7B6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1CD5B2-A66F-CBCC-43AB-03149979CFB7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Kids Menu Information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CDE1DBA-9212-7026-6B5F-EF64870D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AB083F2-CFA3-0B70-68AB-113FC36DC391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E24E1-EC32-C4C4-DB87-5AB08EAC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58" b="2879"/>
          <a:stretch/>
        </p:blipFill>
        <p:spPr>
          <a:xfrm>
            <a:off x="123813" y="2343595"/>
            <a:ext cx="5940000" cy="2952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6FDABB-7666-C42F-6580-5D02A6255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101" y="1641837"/>
            <a:ext cx="2953246" cy="490253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CA7FE5-3530-9D1C-D4D8-864BF84A73A4}"/>
              </a:ext>
            </a:extLst>
          </p:cNvPr>
          <p:cNvSpPr/>
          <p:nvPr/>
        </p:nvSpPr>
        <p:spPr>
          <a:xfrm>
            <a:off x="3176590" y="3255196"/>
            <a:ext cx="1271585" cy="123107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66846F-0D2B-E213-7318-7B56C58462CA}"/>
              </a:ext>
            </a:extLst>
          </p:cNvPr>
          <p:cNvSpPr/>
          <p:nvPr/>
        </p:nvSpPr>
        <p:spPr>
          <a:xfrm>
            <a:off x="7605715" y="4903021"/>
            <a:ext cx="3022632" cy="155492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99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76649-5ABB-627E-5AEC-366232287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356472-963B-AD95-36E2-A56FF4F2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3" y="1603758"/>
            <a:ext cx="5940000" cy="523779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6DC0A60-133F-4A37-FDBF-AD4D9CC70736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Afternoon Tea Page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B10F84B-9965-1AAA-81A9-524378486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FB6953D-34F9-7703-6AC3-9242D2854639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71249A-0869-E660-0B93-B18FE0E236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92" b="19654"/>
          <a:stretch/>
        </p:blipFill>
        <p:spPr>
          <a:xfrm>
            <a:off x="71007" y="1526407"/>
            <a:ext cx="5939270" cy="523634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C68978-3CDE-D884-0F72-D16ADD082CF4}"/>
              </a:ext>
            </a:extLst>
          </p:cNvPr>
          <p:cNvSpPr/>
          <p:nvPr/>
        </p:nvSpPr>
        <p:spPr>
          <a:xfrm>
            <a:off x="333073" y="5629275"/>
            <a:ext cx="543227" cy="276225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E5C7FB-09FF-3226-E41C-CCE31E58F013}"/>
              </a:ext>
            </a:extLst>
          </p:cNvPr>
          <p:cNvSpPr/>
          <p:nvPr/>
        </p:nvSpPr>
        <p:spPr>
          <a:xfrm>
            <a:off x="6286198" y="3695700"/>
            <a:ext cx="5834795" cy="3067050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1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2947F-A945-80BD-C0A1-5C04816E3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28CE1-E2D0-851C-770A-5FF0F53BE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93" y="1603758"/>
            <a:ext cx="5940000" cy="523779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F293BE7-7019-A212-2811-7B06ED1ACE6E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Take Away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54EE931-2545-AAB9-A426-052CEDB16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7638" y="1119524"/>
            <a:ext cx="1057274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85C6065-1B98-68EE-736F-AB9902416AC7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0F04A-B118-ACD3-1B36-22D453F65E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92" b="19654"/>
          <a:stretch/>
        </p:blipFill>
        <p:spPr>
          <a:xfrm>
            <a:off x="71007" y="1526407"/>
            <a:ext cx="5939270" cy="523634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1156A2A-4C40-9C46-8DBE-81AA1C7821E7}"/>
              </a:ext>
            </a:extLst>
          </p:cNvPr>
          <p:cNvSpPr/>
          <p:nvPr/>
        </p:nvSpPr>
        <p:spPr>
          <a:xfrm>
            <a:off x="8201025" y="3695700"/>
            <a:ext cx="1895475" cy="3067050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78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4DDC8-4525-12EB-765F-3116633F8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7AFB4A-CFBE-187F-FA1B-64D574A7C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88" y="1526406"/>
            <a:ext cx="3080777" cy="5093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B0C64-DC9F-3099-2DA3-918B8E70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65" y="1882742"/>
            <a:ext cx="5158743" cy="339410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F1B9349-D3D6-B7D8-34B3-F0F07C6915D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Vouchers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F95D76-3FC4-08D6-9275-521A20A90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On Home Page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EE30D81-7C2C-9917-9253-738C32533ECB}"/>
              </a:ext>
            </a:extLst>
          </p:cNvPr>
          <p:cNvSpPr txBox="1">
            <a:spLocks/>
          </p:cNvSpPr>
          <p:nvPr/>
        </p:nvSpPr>
        <p:spPr>
          <a:xfrm>
            <a:off x="8757089" y="1119523"/>
            <a:ext cx="789270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90D0B9-EF34-C100-7D50-5DC005AC0B3B}"/>
              </a:ext>
            </a:extLst>
          </p:cNvPr>
          <p:cNvSpPr/>
          <p:nvPr/>
        </p:nvSpPr>
        <p:spPr>
          <a:xfrm>
            <a:off x="171365" y="1886653"/>
            <a:ext cx="5158743" cy="3390197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A51E25-2F80-4672-B744-F57ADFBFB336}"/>
              </a:ext>
            </a:extLst>
          </p:cNvPr>
          <p:cNvSpPr/>
          <p:nvPr/>
        </p:nvSpPr>
        <p:spPr>
          <a:xfrm>
            <a:off x="7299159" y="1526406"/>
            <a:ext cx="3787942" cy="5026794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16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C6C90-0DBC-358A-2E46-D2FA2DE1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34B28E9-57EC-A432-3907-89A35A5D1C42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Repetition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697325A-8353-900B-B369-92A6EF7FA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About Us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B8852AF-3086-2C6D-13F5-20A456B974B2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251BE7-DA9C-59CB-F626-E72B4CEF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639" b="274"/>
          <a:stretch/>
        </p:blipFill>
        <p:spPr>
          <a:xfrm>
            <a:off x="77094" y="2140085"/>
            <a:ext cx="5940000" cy="30155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65EB77-6756-52FD-42D6-53D2EEDF180E}"/>
              </a:ext>
            </a:extLst>
          </p:cNvPr>
          <p:cNvSpPr/>
          <p:nvPr/>
        </p:nvSpPr>
        <p:spPr>
          <a:xfrm>
            <a:off x="77094" y="3133725"/>
            <a:ext cx="5780749" cy="1114425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15CCB-1B57-61F5-E993-00766B17F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08" y="2809164"/>
            <a:ext cx="5940000" cy="14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8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107A4-205D-3880-D1A2-89A691B1E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C89BD1-F562-F588-511B-B6CBD6757426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Map Location Space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2E7FF67-2431-F85A-A056-136045F10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Contact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E17C1F-10EF-486C-F00F-1EDCAB8E0EAD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A4DEC-CB07-DE02-15F8-40AB3427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08" y="2447572"/>
            <a:ext cx="5940000" cy="2486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CAD42-4222-F96A-4D2F-06CC49B44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1" y="2170359"/>
            <a:ext cx="5940000" cy="304115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CF1863-BF9B-4AE7-B302-57FE60DABAD1}"/>
              </a:ext>
            </a:extLst>
          </p:cNvPr>
          <p:cNvSpPr/>
          <p:nvPr/>
        </p:nvSpPr>
        <p:spPr>
          <a:xfrm>
            <a:off x="156556" y="2078398"/>
            <a:ext cx="5780749" cy="917721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406BA8-2EB0-FCA2-311C-4538743F59FD}"/>
              </a:ext>
            </a:extLst>
          </p:cNvPr>
          <p:cNvSpPr/>
          <p:nvPr/>
        </p:nvSpPr>
        <p:spPr>
          <a:xfrm>
            <a:off x="6254695" y="2322581"/>
            <a:ext cx="5780749" cy="576262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4B9EA1-49C3-4C58-A37C-81448D425B5F}"/>
              </a:ext>
            </a:extLst>
          </p:cNvPr>
          <p:cNvSpPr/>
          <p:nvPr/>
        </p:nvSpPr>
        <p:spPr>
          <a:xfrm>
            <a:off x="6254533" y="4675251"/>
            <a:ext cx="5780749" cy="354858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0C3A8F-F1F5-1656-08BB-C1F673048023}"/>
              </a:ext>
            </a:extLst>
          </p:cNvPr>
          <p:cNvSpPr/>
          <p:nvPr/>
        </p:nvSpPr>
        <p:spPr>
          <a:xfrm>
            <a:off x="76931" y="4691465"/>
            <a:ext cx="5780749" cy="612012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19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1F0EB-4124-3612-F9B4-F601A5599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451B213-9D98-546B-15F8-6B40CAD4EC4F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Map Location Zoom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A48E9DE-D94F-1622-8E9F-BF2D490F9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Contact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05A0151-591D-FDC5-40E2-FF8B2F1CCCA0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E1407-1E3B-F88B-B0FE-EFF462D36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908" y="2447572"/>
            <a:ext cx="5940000" cy="2486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0BFF7-D540-50F2-DA11-4A555B53D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1" y="2170359"/>
            <a:ext cx="5940000" cy="304115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15E836-D233-8570-3021-1CF8B2EE28A5}"/>
              </a:ext>
            </a:extLst>
          </p:cNvPr>
          <p:cNvSpPr/>
          <p:nvPr/>
        </p:nvSpPr>
        <p:spPr>
          <a:xfrm>
            <a:off x="720761" y="2889419"/>
            <a:ext cx="4541904" cy="2044883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5F6218-4766-6AA9-8DA3-E1F4BB7EB563}"/>
              </a:ext>
            </a:extLst>
          </p:cNvPr>
          <p:cNvSpPr/>
          <p:nvPr/>
        </p:nvSpPr>
        <p:spPr>
          <a:xfrm>
            <a:off x="6896721" y="2879691"/>
            <a:ext cx="4465185" cy="1945227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61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29F0A-A7EA-9274-BED3-802F348C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A007E9-C0C7-5937-0756-D58B3F6AF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13" y="2539423"/>
            <a:ext cx="5940000" cy="216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5EEA43-0407-5E4E-D13E-48AD882F2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93" y="1526406"/>
            <a:ext cx="5940000" cy="508612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F211C86-E117-C9DF-7B91-9F110BD0D1ED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Map Location Zoom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4BEC288-11D9-F806-A227-9D76B481A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About Us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CA5D07B-88C0-B8D8-7136-1C42C0F59918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958336-6B80-D306-0C86-C24C9711B1AA}"/>
              </a:ext>
            </a:extLst>
          </p:cNvPr>
          <p:cNvSpPr/>
          <p:nvPr/>
        </p:nvSpPr>
        <p:spPr>
          <a:xfrm>
            <a:off x="139692" y="1516982"/>
            <a:ext cx="5852545" cy="2044883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29F4C5-6EB3-7B3D-C6AE-674BFA2FD581}"/>
              </a:ext>
            </a:extLst>
          </p:cNvPr>
          <p:cNvSpPr/>
          <p:nvPr/>
        </p:nvSpPr>
        <p:spPr>
          <a:xfrm>
            <a:off x="6096000" y="2539423"/>
            <a:ext cx="3067455" cy="2168124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34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D04AB-F44A-C7E1-4C09-F0FAEC955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E8C151-C999-C1A3-BB72-1C320B7A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5549"/>
            <a:ext cx="5940000" cy="2985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58CFFD-417F-38ED-20CD-932418A68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762" y="2547547"/>
            <a:ext cx="5940000" cy="2160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6515036-A481-AB61-1852-A380962753AA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Map Location Zoom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1914E78-CFFD-17BC-AAF6-71EE850F1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Contact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085F485-8C3F-84AE-4BDF-A96C051D8AD3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E25CED-1A67-A3F3-9636-688DB1B76931}"/>
              </a:ext>
            </a:extLst>
          </p:cNvPr>
          <p:cNvSpPr/>
          <p:nvPr/>
        </p:nvSpPr>
        <p:spPr>
          <a:xfrm>
            <a:off x="2872545" y="2355548"/>
            <a:ext cx="3067455" cy="2985470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CA42CB-ED47-916A-87F4-876255094775}"/>
              </a:ext>
            </a:extLst>
          </p:cNvPr>
          <p:cNvSpPr/>
          <p:nvPr/>
        </p:nvSpPr>
        <p:spPr>
          <a:xfrm>
            <a:off x="9088792" y="2547547"/>
            <a:ext cx="3067455" cy="2168124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7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63F39-EC4E-9D98-B631-7AF2DDDF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08E1-0FBF-44D2-4795-6E96B097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F4C393C-5578-27E8-2E68-8A2D164CD474}"/>
              </a:ext>
            </a:extLst>
          </p:cNvPr>
          <p:cNvSpPr txBox="1">
            <a:spLocks/>
          </p:cNvSpPr>
          <p:nvPr/>
        </p:nvSpPr>
        <p:spPr>
          <a:xfrm>
            <a:off x="972080" y="1115846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Finding Basic Information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D646E17-48A3-9848-DA7F-34234C5B0FF8}"/>
              </a:ext>
            </a:extLst>
          </p:cNvPr>
          <p:cNvSpPr txBox="1">
            <a:spLocks/>
          </p:cNvSpPr>
          <p:nvPr/>
        </p:nvSpPr>
        <p:spPr>
          <a:xfrm>
            <a:off x="692678" y="1670943"/>
            <a:ext cx="11194522" cy="108320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200" b="1" dirty="0"/>
              <a:t>Check Opening Hours: </a:t>
            </a:r>
            <a:r>
              <a:rPr lang="en-GB" sz="1200" dirty="0"/>
              <a:t>You want to visit the café this Saturday for breakfast. 	 Find the opening 								   hours for Saturdays.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Locate Contact Details: </a:t>
            </a:r>
            <a:r>
              <a:rPr lang="en-GB" sz="1200" dirty="0"/>
              <a:t>You need to book a table for 4 people tomorrow evening. Find the phone number or email to contact the café.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Find the Location: </a:t>
            </a:r>
            <a:r>
              <a:rPr lang="en-GB" sz="1200" dirty="0"/>
              <a:t>You are going to the café for the first time. Locate the address or map showing its location.</a:t>
            </a:r>
          </a:p>
          <a:p>
            <a:pPr>
              <a:buClr>
                <a:srgbClr val="5FC1DF"/>
              </a:buClr>
            </a:pPr>
            <a:endParaRPr lang="en-GB" sz="1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5F8BCC8-0E97-EA4E-D22E-5EA21CF912F6}"/>
              </a:ext>
            </a:extLst>
          </p:cNvPr>
          <p:cNvSpPr txBox="1">
            <a:spLocks/>
          </p:cNvSpPr>
          <p:nvPr/>
        </p:nvSpPr>
        <p:spPr>
          <a:xfrm>
            <a:off x="972080" y="2579046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Exploring the menu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8980742-A26D-7FA0-F219-61BE87670FE4}"/>
              </a:ext>
            </a:extLst>
          </p:cNvPr>
          <p:cNvSpPr txBox="1">
            <a:spLocks/>
          </p:cNvSpPr>
          <p:nvPr/>
        </p:nvSpPr>
        <p:spPr>
          <a:xfrm>
            <a:off x="692678" y="3134144"/>
            <a:ext cx="11194522" cy="12202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200" b="1" dirty="0"/>
              <a:t>Finding the Menu:  </a:t>
            </a:r>
            <a:r>
              <a:rPr lang="en-GB" sz="1200" dirty="0"/>
              <a:t>You are planning to visit the café and want to check if they offer vegan desserts. Find the menu and identify if vegan options are available.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Finding Prices: </a:t>
            </a:r>
            <a:r>
              <a:rPr lang="en-GB" sz="1200" dirty="0"/>
              <a:t>You are planning to have afternoon tea at the café and want to know the cost of a high tea. Find the menu and locate the price for the high tea.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Identify Dietary Info: </a:t>
            </a:r>
            <a:r>
              <a:rPr lang="en-GB" sz="1200" dirty="0"/>
              <a:t>You are lactose intolerant and can’t have dairy. Check if there are dairy free options available.</a:t>
            </a:r>
          </a:p>
          <a:p>
            <a:pPr>
              <a:buClr>
                <a:srgbClr val="5FC1DF"/>
              </a:buClr>
            </a:pPr>
            <a:endParaRPr lang="en-GB" sz="12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0F13EE5-7314-E94B-0E44-1767120B857D}"/>
              </a:ext>
            </a:extLst>
          </p:cNvPr>
          <p:cNvSpPr txBox="1">
            <a:spLocks/>
          </p:cNvSpPr>
          <p:nvPr/>
        </p:nvSpPr>
        <p:spPr>
          <a:xfrm>
            <a:off x="972080" y="4286250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Booking a Table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DC8DE86-CC6D-A28A-8FE3-2A7E2D43276D}"/>
              </a:ext>
            </a:extLst>
          </p:cNvPr>
          <p:cNvSpPr txBox="1">
            <a:spLocks/>
          </p:cNvSpPr>
          <p:nvPr/>
        </p:nvSpPr>
        <p:spPr>
          <a:xfrm>
            <a:off x="692678" y="4841347"/>
            <a:ext cx="11194522" cy="397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200" b="1" dirty="0"/>
              <a:t>Book a Table: </a:t>
            </a:r>
            <a:r>
              <a:rPr lang="en-GB" sz="1200" dirty="0"/>
              <a:t>You want to reserve a table for two this Friday at 7PM. Use the website to make a booking.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6FC18F4-F780-AFDD-2542-03BD83801337}"/>
              </a:ext>
            </a:extLst>
          </p:cNvPr>
          <p:cNvSpPr txBox="1">
            <a:spLocks/>
          </p:cNvSpPr>
          <p:nvPr/>
        </p:nvSpPr>
        <p:spPr>
          <a:xfrm>
            <a:off x="972080" y="5042577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General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626080B-9B5A-2FA7-4707-132B0FBD1676}"/>
              </a:ext>
            </a:extLst>
          </p:cNvPr>
          <p:cNvSpPr txBox="1">
            <a:spLocks/>
          </p:cNvSpPr>
          <p:nvPr/>
        </p:nvSpPr>
        <p:spPr>
          <a:xfrm>
            <a:off x="692678" y="5597674"/>
            <a:ext cx="11194522" cy="7593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400" b="1" dirty="0"/>
              <a:t>Navigate to Social Media: </a:t>
            </a:r>
            <a:r>
              <a:rPr lang="en-GB" sz="1400" dirty="0"/>
              <a:t>You want to see other peoples reviews of the cafe’s dishes. Find and open their Instagram or Facebook page.</a:t>
            </a:r>
          </a:p>
          <a:p>
            <a:pPr>
              <a:buClr>
                <a:srgbClr val="5FC1DF"/>
              </a:buClr>
            </a:pPr>
            <a:r>
              <a:rPr lang="en-GB" sz="1400" b="1" dirty="0"/>
              <a:t>Explore Special Offers: </a:t>
            </a:r>
            <a:r>
              <a:rPr lang="en-GB" sz="1400" dirty="0"/>
              <a:t>Your friend’s birthday is approaching and you heard that the café offers vouchers which you can gift. Find out information about the voucher and how you can order one.</a:t>
            </a:r>
          </a:p>
        </p:txBody>
      </p:sp>
    </p:spTree>
    <p:extLst>
      <p:ext uri="{BB962C8B-B14F-4D97-AF65-F5344CB8AC3E}">
        <p14:creationId xmlns:p14="http://schemas.microsoft.com/office/powerpoint/2010/main" val="2426633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FA3BF-BF29-134F-7255-23E195659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4B6B52-8DD7-07DE-CFD0-CB0F6B3A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210" y="2372326"/>
            <a:ext cx="5940000" cy="3003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506BF6-3A3C-E13A-99FA-4D4ECC917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82" y="1526406"/>
            <a:ext cx="5940000" cy="469577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883DB0-FEC9-C87A-5F39-651F3C313D36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Map Location Zoom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0AEE2CB-C75E-156D-FBB1-AFC7E9CC4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Contact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042FE36-03E0-A2FF-F227-9C451DB53F33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1730C3-73D5-0EF1-AE1A-718460D4B1DA}"/>
              </a:ext>
            </a:extLst>
          </p:cNvPr>
          <p:cNvSpPr/>
          <p:nvPr/>
        </p:nvSpPr>
        <p:spPr>
          <a:xfrm>
            <a:off x="6935821" y="4892170"/>
            <a:ext cx="1089498" cy="409404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61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E7C78-1C33-C7EF-483F-17EBF77F4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A2B4F95-A00A-5112-AC02-95F421D9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119" y="4136495"/>
            <a:ext cx="5940000" cy="2016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844199-33E8-5CB3-39D0-7E955E5E7A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6065"/>
          <a:stretch/>
        </p:blipFill>
        <p:spPr>
          <a:xfrm>
            <a:off x="212482" y="1526407"/>
            <a:ext cx="5940000" cy="206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813CD-053D-59A8-E853-90CC495D30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6050"/>
          <a:stretch/>
        </p:blipFill>
        <p:spPr>
          <a:xfrm>
            <a:off x="6216247" y="1624521"/>
            <a:ext cx="5940000" cy="188716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141EA1-CC10-4514-C283-BB75E75F771F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2764AF-DD33-A7E2-4591-3B4FA1EFF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6869" y="1119523"/>
            <a:ext cx="2527737" cy="406883"/>
          </a:xfrm>
        </p:spPr>
        <p:txBody>
          <a:bodyPr/>
          <a:lstStyle/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Contact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C6E19B9-BECB-0C60-BFE7-DBADCF0BA737}"/>
              </a:ext>
            </a:extLst>
          </p:cNvPr>
          <p:cNvSpPr txBox="1">
            <a:spLocks/>
          </p:cNvSpPr>
          <p:nvPr/>
        </p:nvSpPr>
        <p:spPr>
          <a:xfrm>
            <a:off x="8290357" y="1119523"/>
            <a:ext cx="1863286" cy="4068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34B481-9A6D-1686-5816-0D385C8AA339}"/>
              </a:ext>
            </a:extLst>
          </p:cNvPr>
          <p:cNvSpPr/>
          <p:nvPr/>
        </p:nvSpPr>
        <p:spPr>
          <a:xfrm>
            <a:off x="2625782" y="2830749"/>
            <a:ext cx="953997" cy="263489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E31FE4-B627-2CC5-0278-7E53D01001CA}"/>
              </a:ext>
            </a:extLst>
          </p:cNvPr>
          <p:cNvSpPr/>
          <p:nvPr/>
        </p:nvSpPr>
        <p:spPr>
          <a:xfrm>
            <a:off x="8122596" y="2830749"/>
            <a:ext cx="2031047" cy="272374"/>
          </a:xfrm>
          <a:prstGeom prst="roundRect">
            <a:avLst>
              <a:gd name="adj" fmla="val 5231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C7D19-B71B-33ED-8B89-F797674083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130" r="25880"/>
          <a:stretch/>
        </p:blipFill>
        <p:spPr>
          <a:xfrm>
            <a:off x="132780" y="3971422"/>
            <a:ext cx="5940000" cy="25310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F18BA5-FB07-5795-25F3-5ACAB5ECD9FE}"/>
              </a:ext>
            </a:extLst>
          </p:cNvPr>
          <p:cNvSpPr/>
          <p:nvPr/>
        </p:nvSpPr>
        <p:spPr>
          <a:xfrm>
            <a:off x="10450115" y="5066840"/>
            <a:ext cx="1339808" cy="195824"/>
          </a:xfrm>
          <a:prstGeom prst="roundRect">
            <a:avLst>
              <a:gd name="adj" fmla="val 16307"/>
            </a:avLst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CB3C4C-628E-160F-5B70-D4C6C7B4CB46}"/>
              </a:ext>
            </a:extLst>
          </p:cNvPr>
          <p:cNvSpPr txBox="1">
            <a:spLocks/>
          </p:cNvSpPr>
          <p:nvPr/>
        </p:nvSpPr>
        <p:spPr>
          <a:xfrm>
            <a:off x="1486868" y="3472556"/>
            <a:ext cx="2527737" cy="4068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Before Footer</a:t>
            </a:r>
            <a:endParaRPr lang="en-GB" sz="2400" u="sng" dirty="0">
              <a:solidFill>
                <a:schemeClr val="bg1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A14E4FA-9047-CBA2-C3A2-DF8EC9FDE8F7}"/>
              </a:ext>
            </a:extLst>
          </p:cNvPr>
          <p:cNvSpPr txBox="1">
            <a:spLocks/>
          </p:cNvSpPr>
          <p:nvPr/>
        </p:nvSpPr>
        <p:spPr>
          <a:xfrm>
            <a:off x="7922378" y="3511686"/>
            <a:ext cx="2527737" cy="4068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u="sng" dirty="0">
                <a:solidFill>
                  <a:schemeClr val="bg1"/>
                </a:solidFill>
              </a:rPr>
              <a:t>After Footer</a:t>
            </a:r>
            <a:endParaRPr lang="en-GB" sz="2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05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F81A1-020D-A878-1616-EBF38F0B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E4769-3406-4A92-CCF9-A08381817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EFB681-E3EC-29EA-44E9-2B3575001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8739188" cy="194733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Babbacombe Bay Café:</a:t>
            </a:r>
          </a:p>
          <a:p>
            <a:r>
              <a:rPr lang="en-GB" dirty="0">
                <a:hlinkClick r:id="rId3"/>
              </a:rPr>
              <a:t>https://babbacombebaycafe.co.uk/</a:t>
            </a:r>
            <a:endParaRPr lang="en-GB" dirty="0"/>
          </a:p>
          <a:p>
            <a:endParaRPr lang="en-GB" dirty="0"/>
          </a:p>
          <a:p>
            <a:r>
              <a:rPr lang="en-GB" dirty="0"/>
              <a:t>Redesign:</a:t>
            </a:r>
          </a:p>
          <a:p>
            <a:r>
              <a:rPr lang="en-GB" dirty="0">
                <a:hlinkClick r:id="rId4"/>
              </a:rPr>
              <a:t>https://www.figma.com/proto/CuV8lFWDzOugJt7QWCxyv4/HCI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CA405-18FC-3A1D-09D7-273A10295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2708731"/>
            <a:ext cx="5040000" cy="22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309B-1A7E-2AB2-7B5C-B3F9387B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5DE8A53-3F47-44C3-DBF1-B8FF1393D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66" y="2436986"/>
            <a:ext cx="3240000" cy="324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B1ECD6B-370C-8BD6-27F5-D3A83CD014B6}"/>
              </a:ext>
            </a:extLst>
          </p:cNvPr>
          <p:cNvSpPr/>
          <p:nvPr/>
        </p:nvSpPr>
        <p:spPr>
          <a:xfrm>
            <a:off x="1289690" y="3542707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AA53F7-0324-E290-2082-B17FE9ED4F7B}"/>
              </a:ext>
            </a:extLst>
          </p:cNvPr>
          <p:cNvSpPr/>
          <p:nvPr/>
        </p:nvSpPr>
        <p:spPr>
          <a:xfrm>
            <a:off x="1289690" y="4087933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B0366E-0A8C-3441-116C-ECB489E01794}"/>
              </a:ext>
            </a:extLst>
          </p:cNvPr>
          <p:cNvSpPr/>
          <p:nvPr/>
        </p:nvSpPr>
        <p:spPr>
          <a:xfrm>
            <a:off x="1289688" y="4643285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BEB7DA-C197-9429-FEEB-513F5BCE0DCE}"/>
              </a:ext>
            </a:extLst>
          </p:cNvPr>
          <p:cNvSpPr/>
          <p:nvPr/>
        </p:nvSpPr>
        <p:spPr>
          <a:xfrm>
            <a:off x="1289690" y="2982025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A9558-60B9-9E1E-855D-5FAC889BB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Mock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F83556-998F-2103-F32A-9A4D401434C6}"/>
              </a:ext>
            </a:extLst>
          </p:cNvPr>
          <p:cNvSpPr txBox="1"/>
          <p:nvPr/>
        </p:nvSpPr>
        <p:spPr>
          <a:xfrm>
            <a:off x="2807867" y="3021802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User Goals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29A49-8E6F-AB1A-A7B2-CD27A9C7D5E6}"/>
              </a:ext>
            </a:extLst>
          </p:cNvPr>
          <p:cNvSpPr txBox="1"/>
          <p:nvPr/>
        </p:nvSpPr>
        <p:spPr>
          <a:xfrm>
            <a:off x="2807867" y="412771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Mock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0E75-777D-A5E8-9E3A-F72CBB0EE0BF}"/>
              </a:ext>
            </a:extLst>
          </p:cNvPr>
          <p:cNvSpPr txBox="1"/>
          <p:nvPr/>
        </p:nvSpPr>
        <p:spPr>
          <a:xfrm>
            <a:off x="2807867" y="357475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Task Scenarios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E0D2B-3A87-2E94-7F53-63C3A5F47B09}"/>
              </a:ext>
            </a:extLst>
          </p:cNvPr>
          <p:cNvSpPr txBox="1"/>
          <p:nvPr/>
        </p:nvSpPr>
        <p:spPr>
          <a:xfrm>
            <a:off x="2807867" y="4683062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Survey Creation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C384B5-6BDA-1DDB-CE93-029192A122CE}"/>
              </a:ext>
            </a:extLst>
          </p:cNvPr>
          <p:cNvCxnSpPr>
            <a:cxnSpLocks/>
          </p:cNvCxnSpPr>
          <p:nvPr/>
        </p:nvCxnSpPr>
        <p:spPr>
          <a:xfrm>
            <a:off x="6465203" y="3021802"/>
            <a:ext cx="0" cy="207036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21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1" grpId="0" animBg="1"/>
      <p:bldP spid="2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ABD6-A06A-4A5B-3242-1CA62A4F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ECDB-6348-CC7E-56BA-160C39BB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D6B26-E983-F37E-02F8-7B13BCB70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5778344" cy="5762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– Participant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E9AB64-E9C6-179F-9AE6-3B8F5A281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122332" cy="30305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3"/>
            </a:endParaRP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https://forms.gle/BxnRmUGZQSa1D5Zo8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19CCDB86-751E-CA23-D69A-CCF934E9D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42" y="452930"/>
            <a:ext cx="5220539" cy="59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2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7289-496A-403E-AC51-7AE1C6B3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98E04-B46E-5AC6-05DE-C33FD615F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Navigation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B40F4A-9B4F-04CC-2104-49ABCD281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591050"/>
            <a:ext cx="5125585" cy="12707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19AD4B-B630-F5BF-3F60-892894219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t="6633" r="2946" b="8244"/>
          <a:stretch/>
        </p:blipFill>
        <p:spPr>
          <a:xfrm>
            <a:off x="457200" y="1543050"/>
            <a:ext cx="5638800" cy="26003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D501C2-BD7D-5297-8B7C-FBF895E8A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91247"/>
            <a:ext cx="5125585" cy="10785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373C87-74C0-59BC-B5E8-1C28AED19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6896" r="2182" b="8497"/>
          <a:stretch/>
        </p:blipFill>
        <p:spPr>
          <a:xfrm>
            <a:off x="6457950" y="1543050"/>
            <a:ext cx="5638800" cy="2600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160FB-572D-3B74-395E-76D5EC37A551}"/>
              </a:ext>
            </a:extLst>
          </p:cNvPr>
          <p:cNvSpPr txBox="1"/>
          <p:nvPr/>
        </p:nvSpPr>
        <p:spPr>
          <a:xfrm>
            <a:off x="192487" y="14536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73520-60FF-54A0-4742-E7B2D6A13DC4}"/>
              </a:ext>
            </a:extLst>
          </p:cNvPr>
          <p:cNvSpPr txBox="1"/>
          <p:nvPr/>
        </p:nvSpPr>
        <p:spPr>
          <a:xfrm>
            <a:off x="80174" y="466570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8D3FB-B433-1CAD-F33D-99C3D1693751}"/>
              </a:ext>
            </a:extLst>
          </p:cNvPr>
          <p:cNvSpPr txBox="1"/>
          <p:nvPr/>
        </p:nvSpPr>
        <p:spPr>
          <a:xfrm>
            <a:off x="6088462" y="145363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F28EB-30A7-1E5A-92B5-467B02621148}"/>
              </a:ext>
            </a:extLst>
          </p:cNvPr>
          <p:cNvSpPr txBox="1"/>
          <p:nvPr/>
        </p:nvSpPr>
        <p:spPr>
          <a:xfrm>
            <a:off x="6080924" y="44063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8963319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1540</TotalTime>
  <Words>2339</Words>
  <Application>Microsoft Office PowerPoint</Application>
  <PresentationFormat>Widescreen</PresentationFormat>
  <Paragraphs>543</Paragraphs>
  <Slides>62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Calibri</vt:lpstr>
      <vt:lpstr>Century Gothic</vt:lpstr>
      <vt:lpstr>Wingdings 3</vt:lpstr>
      <vt:lpstr>Slice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</dc:title>
  <dc:creator>Ben Sanders-Wyatt</dc:creator>
  <cp:lastModifiedBy>Ben Sanders-Wyatt</cp:lastModifiedBy>
  <cp:revision>57</cp:revision>
  <dcterms:created xsi:type="dcterms:W3CDTF">2025-02-26T19:47:43Z</dcterms:created>
  <dcterms:modified xsi:type="dcterms:W3CDTF">2025-03-02T21:07:05Z</dcterms:modified>
</cp:coreProperties>
</file>